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handoutMasterIdLst>
    <p:handoutMasterId r:id="rId21"/>
  </p:handoutMasterIdLst>
  <p:sldIdLst>
    <p:sldId id="547" r:id="rId2"/>
    <p:sldId id="550" r:id="rId3"/>
    <p:sldId id="583" r:id="rId4"/>
    <p:sldId id="614" r:id="rId5"/>
    <p:sldId id="615" r:id="rId6"/>
    <p:sldId id="600" r:id="rId7"/>
    <p:sldId id="601" r:id="rId8"/>
    <p:sldId id="616" r:id="rId9"/>
    <p:sldId id="617" r:id="rId10"/>
    <p:sldId id="618" r:id="rId11"/>
    <p:sldId id="620" r:id="rId12"/>
    <p:sldId id="621" r:id="rId13"/>
    <p:sldId id="619" r:id="rId14"/>
    <p:sldId id="562" r:id="rId15"/>
    <p:sldId id="554" r:id="rId16"/>
    <p:sldId id="622" r:id="rId17"/>
    <p:sldId id="552" r:id="rId18"/>
    <p:sldId id="553" r:id="rId1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77" d="100"/>
          <a:sy n="77" d="100"/>
        </p:scale>
        <p:origin x="780"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2019-06-06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6/6/2019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dwharder@uwaterloo.ca   hiren.patel@uwaterloo.ca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251520" y="764704"/>
            <a:ext cx="1151257"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Console output and </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&lt;&lt;</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plusplus.com/reference/iostream/cout/" TargetMode="External"/><Relationship Id="rId2" Type="http://schemas.openxmlformats.org/officeDocument/2006/relationships/hyperlink" Target="http://www.cplusplus.com/doc/tutorial/basic_io/" TargetMode="External"/><Relationship Id="rId1" Type="http://schemas.openxmlformats.org/officeDocument/2006/relationships/slideLayout" Target="../slideLayouts/slideLayout2.xml"/><Relationship Id="rId4" Type="http://schemas.openxmlformats.org/officeDocument/2006/relationships/hyperlink" Target="https://en.wikipedia.org/wiki/Input/output_(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Console output</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Console output</a:t>
            </a:r>
          </a:p>
        </p:txBody>
      </p:sp>
      <p:sp>
        <p:nvSpPr>
          <p:cNvPr id="3" name="Content Placeholder 2"/>
          <p:cNvSpPr>
            <a:spLocks noGrp="1"/>
          </p:cNvSpPr>
          <p:nvPr>
            <p:ph idx="1"/>
          </p:nvPr>
        </p:nvSpPr>
        <p:spPr/>
        <p:txBody>
          <a:bodyPr/>
          <a:lstStyle/>
          <a:p>
            <a:r>
              <a:rPr lang="en-CA" dirty="0" smtClean="0">
                <a:solidFill>
                  <a:prstClr val="black"/>
                </a:solidFill>
              </a:rPr>
              <a:t>The consequence is that we can, instead, write:</a:t>
            </a:r>
            <a:endParaRPr lang="en-CA" dirty="0" smtClean="0">
              <a:solidFill>
                <a:prstClr val="black"/>
              </a:solidFill>
              <a:latin typeface="Consolas" panose="020B0609020204030204" pitchFamily="49" charset="0"/>
              <a:cs typeface="Consolas" panose="020B0609020204030204" pitchFamily="49" charset="0"/>
            </a:endParaRPr>
          </a:p>
          <a:p>
            <a:pPr marL="0"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std::cout &lt;&lt; "Hello world!" &lt;&lt; std::endl;</a:t>
            </a:r>
            <a:endParaRPr lang="en-CA" dirty="0">
              <a:solidFill>
                <a:prstClr val="black"/>
              </a:solidFill>
              <a:latin typeface="Consolas" panose="020B0609020204030204" pitchFamily="49" charset="0"/>
              <a:cs typeface="Consolas" panose="020B0609020204030204" pitchFamily="49" charset="0"/>
            </a:endParaRPr>
          </a:p>
          <a:p>
            <a:endParaRPr lang="en-CA" dirty="0" smtClean="0">
              <a:solidFill>
                <a:prstClr val="black"/>
              </a:solidFill>
            </a:endParaRPr>
          </a:p>
          <a:p>
            <a:r>
              <a:rPr lang="en-CA" dirty="0" smtClean="0">
                <a:solidFill>
                  <a:prstClr val="black"/>
                </a:solidFill>
              </a:rPr>
              <a:t>Alternatively, we can also give warnings that provide feedback:</a:t>
            </a:r>
          </a:p>
          <a:p>
            <a:pPr marL="0" lvl="0" indent="0">
              <a:buNone/>
            </a:pPr>
            <a:r>
              <a:rPr lang="en-CA" dirty="0">
                <a:solidFill>
                  <a:prstClr val="black"/>
                </a:solidFill>
                <a:latin typeface="Consolas" panose="020B0609020204030204" pitchFamily="49" charset="0"/>
                <a:cs typeface="Consolas" panose="020B0609020204030204" pitchFamily="49" charset="0"/>
              </a:rPr>
              <a:t>	std::cout &lt;&lt; </a:t>
            </a:r>
            <a:r>
              <a:rPr lang="en-CA" dirty="0" smtClean="0">
                <a:solidFill>
                  <a:prstClr val="black"/>
                </a:solidFill>
                <a:latin typeface="Consolas" panose="020B0609020204030204" pitchFamily="49" charset="0"/>
                <a:cs typeface="Consolas" panose="020B0609020204030204" pitchFamily="49" charset="0"/>
              </a:rPr>
              <a:t>"Warning, expecting an integer "</a:t>
            </a:r>
          </a:p>
          <a:p>
            <a:pPr marL="0" lvl="0" indent="0">
              <a:buNone/>
            </a:pPr>
            <a:r>
              <a:rPr lang="en-CA" dirty="0" smtClean="0">
                <a:solidFill>
                  <a:prstClr val="black"/>
                </a:solidFill>
                <a:latin typeface="Consolas" panose="020B0609020204030204" pitchFamily="49" charset="0"/>
                <a:cs typeface="Consolas" panose="020B0609020204030204" pitchFamily="49" charset="0"/>
              </a:rPr>
              <a:t>	          &lt;&lt; "greater than 0, but got"</a:t>
            </a:r>
          </a:p>
          <a:p>
            <a:pPr marL="0" lvl="0" indent="0">
              <a:buNone/>
            </a:pPr>
            <a:r>
              <a:rPr lang="en-CA" dirty="0" smtClean="0">
                <a:solidFill>
                  <a:prstClr val="black"/>
                </a:solidFill>
                <a:latin typeface="Consolas" panose="020B0609020204030204" pitchFamily="49" charset="0"/>
                <a:cs typeface="Consolas" panose="020B0609020204030204" pitchFamily="49" charset="0"/>
              </a:rPr>
              <a:t>	          &lt;&lt; -3 &lt;&lt; std</a:t>
            </a:r>
            <a:r>
              <a:rPr lang="en-CA" dirty="0">
                <a:solidFill>
                  <a:prstClr val="black"/>
                </a:solidFill>
                <a:latin typeface="Consolas" panose="020B0609020204030204" pitchFamily="49" charset="0"/>
                <a:cs typeface="Consolas" panose="020B0609020204030204" pitchFamily="49" charset="0"/>
              </a:rPr>
              <a:t>::endl;</a:t>
            </a:r>
          </a:p>
          <a:p>
            <a:endParaRPr lang="en-CA" dirty="0" smtClean="0">
              <a:solidFill>
                <a:prstClr val="black"/>
              </a:solidFill>
            </a:endParaRPr>
          </a:p>
        </p:txBody>
      </p:sp>
    </p:spTree>
    <p:extLst>
      <p:ext uri="{BB962C8B-B14F-4D97-AF65-F5344CB8AC3E}">
        <p14:creationId xmlns:p14="http://schemas.microsoft.com/office/powerpoint/2010/main" val="2080492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Console output</a:t>
            </a:r>
          </a:p>
        </p:txBody>
      </p:sp>
      <p:sp>
        <p:nvSpPr>
          <p:cNvPr id="3" name="Content Placeholder 2"/>
          <p:cNvSpPr>
            <a:spLocks noGrp="1"/>
          </p:cNvSpPr>
          <p:nvPr>
            <p:ph idx="1"/>
          </p:nvPr>
        </p:nvSpPr>
        <p:spPr/>
        <p:txBody>
          <a:bodyPr/>
          <a:lstStyle/>
          <a:p>
            <a:r>
              <a:rPr lang="en-CA" dirty="0" smtClean="0">
                <a:solidFill>
                  <a:prstClr val="black"/>
                </a:solidFill>
              </a:rPr>
              <a:t>It is common to use one line of output per statement</a:t>
            </a:r>
            <a:r>
              <a:rPr lang="en-CA" baseline="30000" dirty="0" smtClean="0">
                <a:solidFill>
                  <a:prstClr val="black"/>
                </a:solidFill>
              </a:rPr>
              <a:t>1</a:t>
            </a:r>
            <a:r>
              <a:rPr lang="en-CA" dirty="0" smtClean="0">
                <a:solidFill>
                  <a:prstClr val="black"/>
                </a:solidFill>
              </a:rPr>
              <a:t>:</a:t>
            </a:r>
          </a:p>
          <a:p>
            <a:endParaRPr lang="en-CA" dirty="0" smtClean="0">
              <a:solidFill>
                <a:prstClr val="black"/>
              </a:solidFill>
              <a:latin typeface="Consolas" panose="020B0609020204030204" pitchFamily="49" charset="0"/>
              <a:cs typeface="Consolas" panose="020B0609020204030204" pitchFamily="49" charset="0"/>
            </a:endParaRPr>
          </a:p>
          <a:p>
            <a:pPr marL="0" indent="0">
              <a:buNone/>
            </a:pPr>
            <a:r>
              <a:rPr lang="en-CA" sz="1800" dirty="0">
                <a:solidFill>
                  <a:prstClr val="black"/>
                </a:solidFill>
                <a:latin typeface="Consolas" panose="020B0609020204030204" pitchFamily="49" charset="0"/>
                <a:cs typeface="Consolas" panose="020B0609020204030204" pitchFamily="49" charset="0"/>
              </a:rPr>
              <a:t>	std::cout &lt;&lt; "A </a:t>
            </a:r>
            <a:r>
              <a:rPr lang="en-CA" sz="1800" dirty="0" err="1">
                <a:solidFill>
                  <a:prstClr val="black"/>
                </a:solidFill>
                <a:latin typeface="Consolas" panose="020B0609020204030204" pitchFamily="49" charset="0"/>
                <a:cs typeface="Consolas" panose="020B0609020204030204" pitchFamily="49" charset="0"/>
              </a:rPr>
              <a:t>Elbereth</a:t>
            </a:r>
            <a:r>
              <a:rPr lang="en-CA" sz="1800" dirty="0">
                <a:solidFill>
                  <a:prstClr val="black"/>
                </a:solidFill>
                <a:latin typeface="Consolas" panose="020B0609020204030204" pitchFamily="49" charset="0"/>
                <a:cs typeface="Consolas" panose="020B0609020204030204" pitchFamily="49" charset="0"/>
              </a:rPr>
              <a:t> </a:t>
            </a:r>
            <a:r>
              <a:rPr lang="en-CA" sz="1800" dirty="0" err="1" smtClean="0">
                <a:solidFill>
                  <a:prstClr val="black"/>
                </a:solidFill>
                <a:latin typeface="Consolas" panose="020B0609020204030204" pitchFamily="49" charset="0"/>
                <a:cs typeface="Consolas" panose="020B0609020204030204" pitchFamily="49" charset="0"/>
              </a:rPr>
              <a:t>Gilthoniel</a:t>
            </a:r>
            <a:r>
              <a:rPr lang="en-CA" sz="1800" dirty="0" smtClean="0">
                <a:solidFill>
                  <a:prstClr val="black"/>
                </a:solidFill>
                <a:latin typeface="Consolas" panose="020B0609020204030204" pitchFamily="49" charset="0"/>
                <a:cs typeface="Consolas" panose="020B0609020204030204" pitchFamily="49" charset="0"/>
              </a:rPr>
              <a:t>,"   </a:t>
            </a:r>
            <a:r>
              <a:rPr lang="en-CA" sz="1800" dirty="0">
                <a:solidFill>
                  <a:prstClr val="black"/>
                </a:solidFill>
                <a:latin typeface="Consolas" panose="020B0609020204030204" pitchFamily="49" charset="0"/>
                <a:cs typeface="Consolas" panose="020B0609020204030204" pitchFamily="49" charset="0"/>
              </a:rPr>
              <a:t>&lt;&lt; std::endl;</a:t>
            </a:r>
          </a:p>
          <a:p>
            <a:pPr marL="0" indent="0">
              <a:buNone/>
            </a:pPr>
            <a:r>
              <a:rPr lang="en-CA" sz="1800" dirty="0" smtClean="0">
                <a:solidFill>
                  <a:prstClr val="black"/>
                </a:solidFill>
                <a:latin typeface="Consolas" panose="020B0609020204030204" pitchFamily="49" charset="0"/>
                <a:cs typeface="Consolas" panose="020B0609020204030204" pitchFamily="49" charset="0"/>
              </a:rPr>
              <a:t>	std</a:t>
            </a:r>
            <a:r>
              <a:rPr lang="en-CA" sz="1800" dirty="0">
                <a:solidFill>
                  <a:prstClr val="black"/>
                </a:solidFill>
                <a:latin typeface="Consolas" panose="020B0609020204030204" pitchFamily="49" charset="0"/>
                <a:cs typeface="Consolas" panose="020B0609020204030204" pitchFamily="49" charset="0"/>
              </a:rPr>
              <a:t>::cout &lt;&lt; "</a:t>
            </a:r>
            <a:r>
              <a:rPr lang="en-CA" sz="1800" dirty="0" err="1">
                <a:solidFill>
                  <a:prstClr val="black"/>
                </a:solidFill>
                <a:latin typeface="Consolas" panose="020B0609020204030204" pitchFamily="49" charset="0"/>
                <a:cs typeface="Consolas" panose="020B0609020204030204" pitchFamily="49" charset="0"/>
              </a:rPr>
              <a:t>silivren</a:t>
            </a:r>
            <a:r>
              <a:rPr lang="en-CA" sz="1800" dirty="0">
                <a:solidFill>
                  <a:prstClr val="black"/>
                </a:solidFill>
                <a:latin typeface="Consolas" panose="020B0609020204030204" pitchFamily="49" charset="0"/>
                <a:cs typeface="Consolas" panose="020B0609020204030204" pitchFamily="49" charset="0"/>
              </a:rPr>
              <a:t> </a:t>
            </a:r>
            <a:r>
              <a:rPr lang="en-CA" sz="1800" dirty="0" err="1">
                <a:solidFill>
                  <a:prstClr val="black"/>
                </a:solidFill>
                <a:latin typeface="Consolas" panose="020B0609020204030204" pitchFamily="49" charset="0"/>
                <a:cs typeface="Consolas" panose="020B0609020204030204" pitchFamily="49" charset="0"/>
              </a:rPr>
              <a:t>penna</a:t>
            </a:r>
            <a:r>
              <a:rPr lang="en-CA" sz="1800" dirty="0">
                <a:solidFill>
                  <a:prstClr val="black"/>
                </a:solidFill>
                <a:latin typeface="Consolas" panose="020B0609020204030204" pitchFamily="49" charset="0"/>
                <a:cs typeface="Consolas" panose="020B0609020204030204" pitchFamily="49" charset="0"/>
              </a:rPr>
              <a:t> </a:t>
            </a:r>
            <a:r>
              <a:rPr lang="en-CA" sz="1800" dirty="0" err="1" smtClean="0">
                <a:solidFill>
                  <a:prstClr val="black"/>
                </a:solidFill>
                <a:latin typeface="Consolas" panose="020B0609020204030204" pitchFamily="49" charset="0"/>
                <a:cs typeface="Consolas" panose="020B0609020204030204" pitchFamily="49" charset="0"/>
              </a:rPr>
              <a:t>miriel</a:t>
            </a:r>
            <a:r>
              <a:rPr lang="en-CA" sz="1800" dirty="0">
                <a:solidFill>
                  <a:prstClr val="black"/>
                </a:solidFill>
                <a:latin typeface="Consolas" panose="020B0609020204030204" pitchFamily="49" charset="0"/>
                <a:cs typeface="Consolas" panose="020B0609020204030204" pitchFamily="49" charset="0"/>
              </a:rPr>
              <a:t>"    &lt;&lt; std::endl;</a:t>
            </a:r>
          </a:p>
          <a:p>
            <a:pPr marL="0" indent="0">
              <a:buNone/>
            </a:pPr>
            <a:r>
              <a:rPr lang="en-CA" sz="1800" dirty="0" smtClean="0">
                <a:solidFill>
                  <a:prstClr val="black"/>
                </a:solidFill>
                <a:latin typeface="Consolas" panose="020B0609020204030204" pitchFamily="49" charset="0"/>
                <a:cs typeface="Consolas" panose="020B0609020204030204" pitchFamily="49" charset="0"/>
              </a:rPr>
              <a:t>	std</a:t>
            </a:r>
            <a:r>
              <a:rPr lang="en-CA" sz="1800" dirty="0">
                <a:solidFill>
                  <a:prstClr val="black"/>
                </a:solidFill>
                <a:latin typeface="Consolas" panose="020B0609020204030204" pitchFamily="49" charset="0"/>
                <a:cs typeface="Consolas" panose="020B0609020204030204" pitchFamily="49" charset="0"/>
              </a:rPr>
              <a:t>::cout &lt;&lt; "o </a:t>
            </a:r>
            <a:r>
              <a:rPr lang="en-CA" sz="1800" dirty="0" err="1">
                <a:solidFill>
                  <a:prstClr val="black"/>
                </a:solidFill>
                <a:latin typeface="Consolas" panose="020B0609020204030204" pitchFamily="49" charset="0"/>
                <a:cs typeface="Consolas" panose="020B0609020204030204" pitchFamily="49" charset="0"/>
              </a:rPr>
              <a:t>menel</a:t>
            </a:r>
            <a:r>
              <a:rPr lang="en-CA" sz="1800" dirty="0">
                <a:solidFill>
                  <a:prstClr val="black"/>
                </a:solidFill>
                <a:latin typeface="Consolas" panose="020B0609020204030204" pitchFamily="49" charset="0"/>
                <a:cs typeface="Consolas" panose="020B0609020204030204" pitchFamily="49" charset="0"/>
              </a:rPr>
              <a:t> </a:t>
            </a:r>
            <a:r>
              <a:rPr lang="en-CA" sz="1800" dirty="0" err="1">
                <a:solidFill>
                  <a:prstClr val="black"/>
                </a:solidFill>
                <a:latin typeface="Consolas" panose="020B0609020204030204" pitchFamily="49" charset="0"/>
                <a:cs typeface="Consolas" panose="020B0609020204030204" pitchFamily="49" charset="0"/>
              </a:rPr>
              <a:t>aglar</a:t>
            </a:r>
            <a:r>
              <a:rPr lang="en-CA" sz="1800" dirty="0">
                <a:solidFill>
                  <a:prstClr val="black"/>
                </a:solidFill>
                <a:latin typeface="Consolas" panose="020B0609020204030204" pitchFamily="49" charset="0"/>
                <a:cs typeface="Consolas" panose="020B0609020204030204" pitchFamily="49" charset="0"/>
              </a:rPr>
              <a:t> </a:t>
            </a:r>
            <a:r>
              <a:rPr lang="en-CA" sz="1800" dirty="0" err="1">
                <a:solidFill>
                  <a:prstClr val="black"/>
                </a:solidFill>
                <a:latin typeface="Consolas" panose="020B0609020204030204" pitchFamily="49" charset="0"/>
                <a:cs typeface="Consolas" panose="020B0609020204030204" pitchFamily="49" charset="0"/>
              </a:rPr>
              <a:t>elenath</a:t>
            </a:r>
            <a:r>
              <a:rPr lang="en-CA" sz="1800" dirty="0">
                <a:solidFill>
                  <a:prstClr val="black"/>
                </a:solidFill>
                <a:latin typeface="Consolas" panose="020B0609020204030204" pitchFamily="49" charset="0"/>
                <a:cs typeface="Consolas" panose="020B0609020204030204" pitchFamily="49" charset="0"/>
              </a:rPr>
              <a:t>!"   &lt;&lt; std::endl;</a:t>
            </a:r>
          </a:p>
          <a:p>
            <a:pPr marL="0" indent="0">
              <a:buNone/>
            </a:pPr>
            <a:r>
              <a:rPr lang="en-CA" sz="1800" dirty="0" smtClean="0">
                <a:solidFill>
                  <a:prstClr val="black"/>
                </a:solidFill>
                <a:latin typeface="Consolas" panose="020B0609020204030204" pitchFamily="49" charset="0"/>
                <a:cs typeface="Consolas" panose="020B0609020204030204" pitchFamily="49" charset="0"/>
              </a:rPr>
              <a:t>	std</a:t>
            </a:r>
            <a:r>
              <a:rPr lang="en-CA" sz="1800" dirty="0">
                <a:solidFill>
                  <a:prstClr val="black"/>
                </a:solidFill>
                <a:latin typeface="Consolas" panose="020B0609020204030204" pitchFamily="49" charset="0"/>
                <a:cs typeface="Consolas" panose="020B0609020204030204" pitchFamily="49" charset="0"/>
              </a:rPr>
              <a:t>::cout &lt;&lt; "Na-</a:t>
            </a:r>
            <a:r>
              <a:rPr lang="en-CA" sz="1800" dirty="0" err="1">
                <a:solidFill>
                  <a:prstClr val="black"/>
                </a:solidFill>
                <a:latin typeface="Consolas" panose="020B0609020204030204" pitchFamily="49" charset="0"/>
                <a:cs typeface="Consolas" panose="020B0609020204030204" pitchFamily="49" charset="0"/>
              </a:rPr>
              <a:t>chaered</a:t>
            </a:r>
            <a:r>
              <a:rPr lang="en-CA" sz="1800" dirty="0">
                <a:solidFill>
                  <a:prstClr val="black"/>
                </a:solidFill>
                <a:latin typeface="Consolas" panose="020B0609020204030204" pitchFamily="49" charset="0"/>
                <a:cs typeface="Consolas" panose="020B0609020204030204" pitchFamily="49" charset="0"/>
              </a:rPr>
              <a:t> </a:t>
            </a:r>
            <a:r>
              <a:rPr lang="en-CA" sz="1800" dirty="0" err="1" smtClean="0">
                <a:solidFill>
                  <a:prstClr val="black"/>
                </a:solidFill>
                <a:latin typeface="Consolas" panose="020B0609020204030204" pitchFamily="49" charset="0"/>
                <a:cs typeface="Consolas" panose="020B0609020204030204" pitchFamily="49" charset="0"/>
              </a:rPr>
              <a:t>palan-diriel</a:t>
            </a:r>
            <a:r>
              <a:rPr lang="en-CA" sz="1800" dirty="0">
                <a:solidFill>
                  <a:prstClr val="black"/>
                </a:solidFill>
                <a:latin typeface="Consolas" panose="020B0609020204030204" pitchFamily="49" charset="0"/>
                <a:cs typeface="Consolas" panose="020B0609020204030204" pitchFamily="49" charset="0"/>
              </a:rPr>
              <a:t>"  &lt;&lt; std::endl;</a:t>
            </a:r>
          </a:p>
          <a:p>
            <a:pPr marL="0" indent="0">
              <a:buNone/>
            </a:pPr>
            <a:r>
              <a:rPr lang="en-CA" sz="1800" dirty="0" smtClean="0">
                <a:solidFill>
                  <a:prstClr val="black"/>
                </a:solidFill>
                <a:latin typeface="Consolas" panose="020B0609020204030204" pitchFamily="49" charset="0"/>
                <a:cs typeface="Consolas" panose="020B0609020204030204" pitchFamily="49" charset="0"/>
              </a:rPr>
              <a:t>	std</a:t>
            </a:r>
            <a:r>
              <a:rPr lang="en-CA" sz="1800" dirty="0">
                <a:solidFill>
                  <a:prstClr val="black"/>
                </a:solidFill>
                <a:latin typeface="Consolas" panose="020B0609020204030204" pitchFamily="49" charset="0"/>
                <a:cs typeface="Consolas" panose="020B0609020204030204" pitchFamily="49" charset="0"/>
              </a:rPr>
              <a:t>::cout &lt;&lt; "o </a:t>
            </a:r>
            <a:r>
              <a:rPr lang="en-CA" sz="1800" dirty="0" err="1">
                <a:solidFill>
                  <a:prstClr val="black"/>
                </a:solidFill>
                <a:latin typeface="Consolas" panose="020B0609020204030204" pitchFamily="49" charset="0"/>
                <a:cs typeface="Consolas" panose="020B0609020204030204" pitchFamily="49" charset="0"/>
              </a:rPr>
              <a:t>galadhremmin</a:t>
            </a:r>
            <a:r>
              <a:rPr lang="en-CA" sz="1800" dirty="0">
                <a:solidFill>
                  <a:prstClr val="black"/>
                </a:solidFill>
                <a:latin typeface="Consolas" panose="020B0609020204030204" pitchFamily="49" charset="0"/>
                <a:cs typeface="Consolas" panose="020B0609020204030204" pitchFamily="49" charset="0"/>
              </a:rPr>
              <a:t> </a:t>
            </a:r>
            <a:r>
              <a:rPr lang="en-CA" sz="1800" dirty="0" err="1">
                <a:solidFill>
                  <a:prstClr val="black"/>
                </a:solidFill>
                <a:latin typeface="Consolas" panose="020B0609020204030204" pitchFamily="49" charset="0"/>
                <a:cs typeface="Consolas" panose="020B0609020204030204" pitchFamily="49" charset="0"/>
              </a:rPr>
              <a:t>ennorath</a:t>
            </a:r>
            <a:r>
              <a:rPr lang="en-CA" sz="1800" dirty="0">
                <a:solidFill>
                  <a:prstClr val="black"/>
                </a:solidFill>
                <a:latin typeface="Consolas" panose="020B0609020204030204" pitchFamily="49" charset="0"/>
                <a:cs typeface="Consolas" panose="020B0609020204030204" pitchFamily="49" charset="0"/>
              </a:rPr>
              <a:t>," &lt;&lt; std::endl;</a:t>
            </a:r>
          </a:p>
          <a:p>
            <a:pPr marL="0" indent="0">
              <a:buNone/>
            </a:pPr>
            <a:r>
              <a:rPr lang="en-CA" sz="1800" dirty="0" smtClean="0">
                <a:solidFill>
                  <a:prstClr val="black"/>
                </a:solidFill>
                <a:latin typeface="Consolas" panose="020B0609020204030204" pitchFamily="49" charset="0"/>
                <a:cs typeface="Consolas" panose="020B0609020204030204" pitchFamily="49" charset="0"/>
              </a:rPr>
              <a:t>	std</a:t>
            </a:r>
            <a:r>
              <a:rPr lang="en-CA" sz="1800" dirty="0">
                <a:solidFill>
                  <a:prstClr val="black"/>
                </a:solidFill>
                <a:latin typeface="Consolas" panose="020B0609020204030204" pitchFamily="49" charset="0"/>
                <a:cs typeface="Consolas" panose="020B0609020204030204" pitchFamily="49" charset="0"/>
              </a:rPr>
              <a:t>::cout &lt;&lt; "</a:t>
            </a:r>
            <a:r>
              <a:rPr lang="en-CA" sz="1800" dirty="0" err="1">
                <a:solidFill>
                  <a:prstClr val="black"/>
                </a:solidFill>
                <a:latin typeface="Consolas" panose="020B0609020204030204" pitchFamily="49" charset="0"/>
                <a:cs typeface="Consolas" panose="020B0609020204030204" pitchFamily="49" charset="0"/>
              </a:rPr>
              <a:t>Fanuilos</a:t>
            </a:r>
            <a:r>
              <a:rPr lang="en-CA" sz="1800" dirty="0">
                <a:solidFill>
                  <a:prstClr val="black"/>
                </a:solidFill>
                <a:latin typeface="Consolas" panose="020B0609020204030204" pitchFamily="49" charset="0"/>
                <a:cs typeface="Consolas" panose="020B0609020204030204" pitchFamily="49" charset="0"/>
              </a:rPr>
              <a:t>, le </a:t>
            </a:r>
            <a:r>
              <a:rPr lang="en-CA" sz="1800" dirty="0" err="1">
                <a:solidFill>
                  <a:prstClr val="black"/>
                </a:solidFill>
                <a:latin typeface="Consolas" panose="020B0609020204030204" pitchFamily="49" charset="0"/>
                <a:cs typeface="Consolas" panose="020B0609020204030204" pitchFamily="49" charset="0"/>
              </a:rPr>
              <a:t>linnathon</a:t>
            </a:r>
            <a:r>
              <a:rPr lang="en-CA" sz="1800" dirty="0">
                <a:solidFill>
                  <a:prstClr val="black"/>
                </a:solidFill>
                <a:latin typeface="Consolas" panose="020B0609020204030204" pitchFamily="49" charset="0"/>
                <a:cs typeface="Consolas" panose="020B0609020204030204" pitchFamily="49" charset="0"/>
              </a:rPr>
              <a:t>"   &lt;&lt; std::endl;</a:t>
            </a:r>
          </a:p>
          <a:p>
            <a:pPr marL="0" indent="0">
              <a:buNone/>
            </a:pPr>
            <a:r>
              <a:rPr lang="en-CA" sz="1800" dirty="0" smtClean="0">
                <a:solidFill>
                  <a:prstClr val="black"/>
                </a:solidFill>
                <a:latin typeface="Consolas" panose="020B0609020204030204" pitchFamily="49" charset="0"/>
                <a:cs typeface="Consolas" panose="020B0609020204030204" pitchFamily="49" charset="0"/>
              </a:rPr>
              <a:t>	std</a:t>
            </a:r>
            <a:r>
              <a:rPr lang="en-CA" sz="1800" dirty="0">
                <a:solidFill>
                  <a:prstClr val="black"/>
                </a:solidFill>
                <a:latin typeface="Consolas" panose="020B0609020204030204" pitchFamily="49" charset="0"/>
                <a:cs typeface="Consolas" panose="020B0609020204030204" pitchFamily="49" charset="0"/>
              </a:rPr>
              <a:t>::cout &lt;&lt; "</a:t>
            </a:r>
            <a:r>
              <a:rPr lang="en-CA" sz="1800" dirty="0" err="1">
                <a:solidFill>
                  <a:prstClr val="black"/>
                </a:solidFill>
                <a:latin typeface="Consolas" panose="020B0609020204030204" pitchFamily="49" charset="0"/>
                <a:cs typeface="Consolas" panose="020B0609020204030204" pitchFamily="49" charset="0"/>
              </a:rPr>
              <a:t>nef</a:t>
            </a:r>
            <a:r>
              <a:rPr lang="en-CA" sz="1800" dirty="0">
                <a:solidFill>
                  <a:prstClr val="black"/>
                </a:solidFill>
                <a:latin typeface="Consolas" panose="020B0609020204030204" pitchFamily="49" charset="0"/>
                <a:cs typeface="Consolas" panose="020B0609020204030204" pitchFamily="49" charset="0"/>
              </a:rPr>
              <a:t> </a:t>
            </a:r>
            <a:r>
              <a:rPr lang="en-CA" sz="1800" dirty="0" err="1">
                <a:solidFill>
                  <a:prstClr val="black"/>
                </a:solidFill>
                <a:latin typeface="Consolas" panose="020B0609020204030204" pitchFamily="49" charset="0"/>
                <a:cs typeface="Consolas" panose="020B0609020204030204" pitchFamily="49" charset="0"/>
              </a:rPr>
              <a:t>aear</a:t>
            </a:r>
            <a:r>
              <a:rPr lang="en-CA" sz="1800" dirty="0">
                <a:solidFill>
                  <a:prstClr val="black"/>
                </a:solidFill>
                <a:latin typeface="Consolas" panose="020B0609020204030204" pitchFamily="49" charset="0"/>
                <a:cs typeface="Consolas" panose="020B0609020204030204" pitchFamily="49" charset="0"/>
              </a:rPr>
              <a:t>, </a:t>
            </a:r>
            <a:r>
              <a:rPr lang="en-CA" sz="1800" dirty="0" err="1" smtClean="0">
                <a:solidFill>
                  <a:prstClr val="black"/>
                </a:solidFill>
                <a:latin typeface="Consolas" panose="020B0609020204030204" pitchFamily="49" charset="0"/>
                <a:cs typeface="Consolas" panose="020B0609020204030204" pitchFamily="49" charset="0"/>
              </a:rPr>
              <a:t>si</a:t>
            </a:r>
            <a:r>
              <a:rPr lang="en-CA" sz="1800" dirty="0" smtClean="0">
                <a:solidFill>
                  <a:prstClr val="black"/>
                </a:solidFill>
                <a:latin typeface="Consolas" panose="020B0609020204030204" pitchFamily="49" charset="0"/>
                <a:cs typeface="Consolas" panose="020B0609020204030204" pitchFamily="49" charset="0"/>
              </a:rPr>
              <a:t> </a:t>
            </a:r>
            <a:r>
              <a:rPr lang="en-CA" sz="1800" dirty="0" err="1">
                <a:solidFill>
                  <a:prstClr val="black"/>
                </a:solidFill>
                <a:latin typeface="Consolas" panose="020B0609020204030204" pitchFamily="49" charset="0"/>
                <a:cs typeface="Consolas" panose="020B0609020204030204" pitchFamily="49" charset="0"/>
              </a:rPr>
              <a:t>nef</a:t>
            </a:r>
            <a:r>
              <a:rPr lang="en-CA" sz="1800" dirty="0">
                <a:solidFill>
                  <a:prstClr val="black"/>
                </a:solidFill>
                <a:latin typeface="Consolas" panose="020B0609020204030204" pitchFamily="49" charset="0"/>
                <a:cs typeface="Consolas" panose="020B0609020204030204" pitchFamily="49" charset="0"/>
              </a:rPr>
              <a:t> </a:t>
            </a:r>
            <a:r>
              <a:rPr lang="en-CA" sz="1800" dirty="0" err="1">
                <a:solidFill>
                  <a:prstClr val="black"/>
                </a:solidFill>
                <a:latin typeface="Consolas" panose="020B0609020204030204" pitchFamily="49" charset="0"/>
                <a:cs typeface="Consolas" panose="020B0609020204030204" pitchFamily="49" charset="0"/>
              </a:rPr>
              <a:t>aearon</a:t>
            </a:r>
            <a:r>
              <a:rPr lang="en-CA" sz="1800" dirty="0">
                <a:solidFill>
                  <a:prstClr val="black"/>
                </a:solidFill>
                <a:latin typeface="Consolas" panose="020B0609020204030204" pitchFamily="49" charset="0"/>
                <a:cs typeface="Consolas" panose="020B0609020204030204" pitchFamily="49" charset="0"/>
              </a:rPr>
              <a:t>!" &lt;&lt; std::endl;</a:t>
            </a:r>
            <a:endParaRPr lang="en-CA" sz="1800" dirty="0" smtClean="0">
              <a:solidFill>
                <a:prstClr val="black"/>
              </a:solidFill>
            </a:endParaRPr>
          </a:p>
        </p:txBody>
      </p:sp>
      <p:sp>
        <p:nvSpPr>
          <p:cNvPr id="4" name="Rectangle 3"/>
          <p:cNvSpPr/>
          <p:nvPr/>
        </p:nvSpPr>
        <p:spPr>
          <a:xfrm>
            <a:off x="1979712" y="6372036"/>
            <a:ext cx="1747594" cy="369332"/>
          </a:xfrm>
          <a:prstGeom prst="rect">
            <a:avLst/>
          </a:prstGeom>
        </p:spPr>
        <p:txBody>
          <a:bodyPr wrap="none">
            <a:spAutoFit/>
          </a:bodyPr>
          <a:lstStyle/>
          <a:p>
            <a:r>
              <a:rPr lang="en-CA" baseline="30000" dirty="0" smtClean="0">
                <a:solidFill>
                  <a:prstClr val="black"/>
                </a:solidFill>
                <a:latin typeface="Georgia" panose="02040502050405020303" pitchFamily="18" charset="0"/>
              </a:rPr>
              <a:t>1 </a:t>
            </a:r>
            <a:r>
              <a:rPr lang="en-CA" dirty="0" smtClean="0">
                <a:solidFill>
                  <a:prstClr val="black"/>
                </a:solidFill>
                <a:latin typeface="Georgia" panose="02040502050405020303" pitchFamily="18" charset="0"/>
              </a:rPr>
              <a:t>J.R.R. Tolkien</a:t>
            </a:r>
            <a:endParaRPr lang="en-CA" dirty="0">
              <a:latin typeface="Georgia" panose="02040502050405020303" pitchFamily="18" charset="0"/>
            </a:endParaRPr>
          </a:p>
        </p:txBody>
      </p:sp>
      <p:sp>
        <p:nvSpPr>
          <p:cNvPr id="5" name="TextBox 4"/>
          <p:cNvSpPr txBox="1"/>
          <p:nvPr/>
        </p:nvSpPr>
        <p:spPr>
          <a:xfrm>
            <a:off x="4443367" y="4679265"/>
            <a:ext cx="3801041" cy="2062103"/>
          </a:xfrm>
          <a:prstGeom prst="rect">
            <a:avLst/>
          </a:prstGeom>
          <a:noFill/>
        </p:spPr>
        <p:txBody>
          <a:bodyPr wrap="none" rtlCol="0">
            <a:spAutoFit/>
          </a:bodyPr>
          <a:lstStyle/>
          <a:p>
            <a:r>
              <a:rPr lang="en-CA" sz="1600" dirty="0" smtClean="0">
                <a:solidFill>
                  <a:srgbClr val="0070C0"/>
                </a:solidFill>
                <a:latin typeface="Georgia" panose="02040502050405020303" pitchFamily="18" charset="0"/>
              </a:rPr>
              <a:t>Output:</a:t>
            </a: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A </a:t>
            </a:r>
            <a:r>
              <a:rPr lang="en-CA" sz="1600" dirty="0" err="1">
                <a:solidFill>
                  <a:srgbClr val="0070C0"/>
                </a:solidFill>
                <a:latin typeface="Consolas" panose="020B0609020204030204" pitchFamily="49" charset="0"/>
                <a:cs typeface="Consolas" panose="020B0609020204030204" pitchFamily="49" charset="0"/>
              </a:rPr>
              <a:t>Elbereth</a:t>
            </a:r>
            <a:r>
              <a:rPr lang="en-CA" sz="1600" dirty="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Gilthoniel</a:t>
            </a:r>
            <a:r>
              <a:rPr lang="en-CA" sz="1600" dirty="0" smtClean="0">
                <a:solidFill>
                  <a:srgbClr val="0070C0"/>
                </a:solidFill>
                <a:latin typeface="Consolas" panose="020B0609020204030204" pitchFamily="49" charset="0"/>
                <a:cs typeface="Consolas" panose="020B0609020204030204" pitchFamily="49" charset="0"/>
              </a:rPr>
              <a:t>,</a:t>
            </a:r>
          </a:p>
          <a:p>
            <a:r>
              <a:rPr lang="en-CA" sz="1600" dirty="0">
                <a:solidFill>
                  <a:srgbClr val="0070C0"/>
                </a:solidFill>
                <a:latin typeface="Consolas" panose="020B0609020204030204" pitchFamily="49" charset="0"/>
                <a:cs typeface="Consolas" panose="020B0609020204030204" pitchFamily="49" charset="0"/>
              </a:rPr>
              <a:t>	</a:t>
            </a:r>
            <a:r>
              <a:rPr lang="en-CA" sz="1600" dirty="0" err="1" smtClean="0">
                <a:solidFill>
                  <a:srgbClr val="0070C0"/>
                </a:solidFill>
                <a:latin typeface="Consolas" panose="020B0609020204030204" pitchFamily="49" charset="0"/>
                <a:cs typeface="Consolas" panose="020B0609020204030204" pitchFamily="49" charset="0"/>
              </a:rPr>
              <a:t>silivren</a:t>
            </a:r>
            <a:r>
              <a:rPr lang="en-CA" sz="1600" dirty="0" smtClean="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penna</a:t>
            </a:r>
            <a:r>
              <a:rPr lang="en-CA" sz="1600" dirty="0">
                <a:solidFill>
                  <a:srgbClr val="0070C0"/>
                </a:solidFill>
                <a:latin typeface="Consolas" panose="020B0609020204030204" pitchFamily="49" charset="0"/>
                <a:cs typeface="Consolas" panose="020B0609020204030204" pitchFamily="49" charset="0"/>
              </a:rPr>
              <a:t> </a:t>
            </a:r>
            <a:r>
              <a:rPr lang="en-CA" sz="1600" dirty="0" err="1" smtClean="0">
                <a:solidFill>
                  <a:srgbClr val="0070C0"/>
                </a:solidFill>
                <a:latin typeface="Consolas" panose="020B0609020204030204" pitchFamily="49" charset="0"/>
                <a:cs typeface="Consolas" panose="020B0609020204030204" pitchFamily="49" charset="0"/>
              </a:rPr>
              <a:t>miriel</a:t>
            </a:r>
            <a:endParaRPr lang="en-CA" sz="1600" dirty="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o </a:t>
            </a:r>
            <a:r>
              <a:rPr lang="en-CA" sz="1600" dirty="0" err="1">
                <a:solidFill>
                  <a:srgbClr val="0070C0"/>
                </a:solidFill>
                <a:latin typeface="Consolas" panose="020B0609020204030204" pitchFamily="49" charset="0"/>
                <a:cs typeface="Consolas" panose="020B0609020204030204" pitchFamily="49" charset="0"/>
              </a:rPr>
              <a:t>menel</a:t>
            </a:r>
            <a:r>
              <a:rPr lang="en-CA" sz="1600" dirty="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aglar</a:t>
            </a:r>
            <a:r>
              <a:rPr lang="en-CA" sz="1600" dirty="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elenath</a:t>
            </a:r>
            <a:r>
              <a:rPr lang="en-CA" sz="1600" dirty="0" smtClean="0">
                <a:solidFill>
                  <a:srgbClr val="0070C0"/>
                </a:solidFill>
                <a:latin typeface="Consolas" panose="020B0609020204030204" pitchFamily="49" charset="0"/>
                <a:cs typeface="Consolas" panose="020B0609020204030204" pitchFamily="49" charset="0"/>
              </a:rPr>
              <a:t>!</a:t>
            </a:r>
            <a:endParaRPr lang="en-CA" sz="1600" dirty="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Na-</a:t>
            </a:r>
            <a:r>
              <a:rPr lang="en-CA" sz="1600" dirty="0" err="1" smtClean="0">
                <a:solidFill>
                  <a:srgbClr val="0070C0"/>
                </a:solidFill>
                <a:latin typeface="Consolas" panose="020B0609020204030204" pitchFamily="49" charset="0"/>
                <a:cs typeface="Consolas" panose="020B0609020204030204" pitchFamily="49" charset="0"/>
              </a:rPr>
              <a:t>chaered</a:t>
            </a:r>
            <a:r>
              <a:rPr lang="en-CA" sz="1600" dirty="0" smtClean="0">
                <a:solidFill>
                  <a:srgbClr val="0070C0"/>
                </a:solidFill>
                <a:latin typeface="Consolas" panose="020B0609020204030204" pitchFamily="49" charset="0"/>
                <a:cs typeface="Consolas" panose="020B0609020204030204" pitchFamily="49" charset="0"/>
              </a:rPr>
              <a:t> </a:t>
            </a:r>
            <a:r>
              <a:rPr lang="en-CA" sz="1600" dirty="0" err="1" smtClean="0">
                <a:solidFill>
                  <a:srgbClr val="0070C0"/>
                </a:solidFill>
                <a:latin typeface="Consolas" panose="020B0609020204030204" pitchFamily="49" charset="0"/>
                <a:cs typeface="Consolas" panose="020B0609020204030204" pitchFamily="49" charset="0"/>
              </a:rPr>
              <a:t>palan-diriel</a:t>
            </a:r>
            <a:r>
              <a:rPr lang="en-CA" sz="1600" dirty="0" smtClean="0">
                <a:solidFill>
                  <a:srgbClr val="0070C0"/>
                </a:solidFill>
                <a:latin typeface="Consolas" panose="020B0609020204030204" pitchFamily="49" charset="0"/>
                <a:cs typeface="Consolas" panose="020B0609020204030204" pitchFamily="49" charset="0"/>
              </a:rPr>
              <a:t> </a:t>
            </a: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o </a:t>
            </a:r>
            <a:r>
              <a:rPr lang="en-CA" sz="1600" dirty="0" err="1">
                <a:solidFill>
                  <a:srgbClr val="0070C0"/>
                </a:solidFill>
                <a:latin typeface="Consolas" panose="020B0609020204030204" pitchFamily="49" charset="0"/>
                <a:cs typeface="Consolas" panose="020B0609020204030204" pitchFamily="49" charset="0"/>
              </a:rPr>
              <a:t>galadhremmin</a:t>
            </a:r>
            <a:r>
              <a:rPr lang="en-CA" sz="1600" dirty="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ennorath</a:t>
            </a:r>
            <a:r>
              <a:rPr lang="en-CA" sz="1600" dirty="0" smtClean="0">
                <a:solidFill>
                  <a:srgbClr val="0070C0"/>
                </a:solidFill>
                <a:latin typeface="Consolas" panose="020B0609020204030204" pitchFamily="49" charset="0"/>
                <a:cs typeface="Consolas" panose="020B0609020204030204" pitchFamily="49" charset="0"/>
              </a:rPr>
              <a:t>,</a:t>
            </a:r>
            <a:endParaRPr lang="en-CA" sz="1600" dirty="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	</a:t>
            </a:r>
            <a:r>
              <a:rPr lang="en-CA" sz="1600" dirty="0" err="1" smtClean="0">
                <a:solidFill>
                  <a:srgbClr val="0070C0"/>
                </a:solidFill>
                <a:latin typeface="Consolas" panose="020B0609020204030204" pitchFamily="49" charset="0"/>
                <a:cs typeface="Consolas" panose="020B0609020204030204" pitchFamily="49" charset="0"/>
              </a:rPr>
              <a:t>Fanuilos</a:t>
            </a:r>
            <a:r>
              <a:rPr lang="en-CA" sz="1600" dirty="0">
                <a:solidFill>
                  <a:srgbClr val="0070C0"/>
                </a:solidFill>
                <a:latin typeface="Consolas" panose="020B0609020204030204" pitchFamily="49" charset="0"/>
                <a:cs typeface="Consolas" panose="020B0609020204030204" pitchFamily="49" charset="0"/>
              </a:rPr>
              <a:t>, le </a:t>
            </a:r>
            <a:r>
              <a:rPr lang="en-CA" sz="1600" dirty="0" err="1" smtClean="0">
                <a:solidFill>
                  <a:srgbClr val="0070C0"/>
                </a:solidFill>
                <a:latin typeface="Consolas" panose="020B0609020204030204" pitchFamily="49" charset="0"/>
                <a:cs typeface="Consolas" panose="020B0609020204030204" pitchFamily="49" charset="0"/>
              </a:rPr>
              <a:t>linnathon</a:t>
            </a:r>
            <a:endParaRPr lang="en-CA" sz="1600" dirty="0">
              <a:solidFill>
                <a:srgbClr val="0070C0"/>
              </a:solidFill>
              <a:latin typeface="Consolas" panose="020B0609020204030204" pitchFamily="49" charset="0"/>
              <a:cs typeface="Consolas" panose="020B0609020204030204" pitchFamily="49" charset="0"/>
            </a:endParaRPr>
          </a:p>
          <a:p>
            <a:r>
              <a:rPr lang="en-CA" sz="1600" dirty="0">
                <a:solidFill>
                  <a:srgbClr val="0070C0"/>
                </a:solidFill>
                <a:latin typeface="Consolas" panose="020B0609020204030204" pitchFamily="49" charset="0"/>
                <a:cs typeface="Consolas" panose="020B0609020204030204" pitchFamily="49" charset="0"/>
              </a:rPr>
              <a:t>	</a:t>
            </a:r>
            <a:r>
              <a:rPr lang="en-CA" sz="1600" dirty="0" err="1" smtClean="0">
                <a:solidFill>
                  <a:srgbClr val="0070C0"/>
                </a:solidFill>
                <a:latin typeface="Consolas" panose="020B0609020204030204" pitchFamily="49" charset="0"/>
                <a:cs typeface="Consolas" panose="020B0609020204030204" pitchFamily="49" charset="0"/>
              </a:rPr>
              <a:t>nef</a:t>
            </a:r>
            <a:r>
              <a:rPr lang="en-CA" sz="1600" dirty="0" smtClean="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aear</a:t>
            </a:r>
            <a:r>
              <a:rPr lang="en-CA" sz="1600" dirty="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si</a:t>
            </a:r>
            <a:r>
              <a:rPr lang="en-CA" sz="1600" dirty="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nef</a:t>
            </a:r>
            <a:r>
              <a:rPr lang="en-CA" sz="1600" dirty="0">
                <a:solidFill>
                  <a:srgbClr val="0070C0"/>
                </a:solidFill>
                <a:latin typeface="Consolas" panose="020B0609020204030204" pitchFamily="49" charset="0"/>
                <a:cs typeface="Consolas" panose="020B0609020204030204" pitchFamily="49" charset="0"/>
              </a:rPr>
              <a:t> </a:t>
            </a:r>
            <a:r>
              <a:rPr lang="en-CA" sz="1600" dirty="0" err="1">
                <a:solidFill>
                  <a:srgbClr val="0070C0"/>
                </a:solidFill>
                <a:latin typeface="Consolas" panose="020B0609020204030204" pitchFamily="49" charset="0"/>
                <a:cs typeface="Consolas" panose="020B0609020204030204" pitchFamily="49" charset="0"/>
              </a:rPr>
              <a:t>aearon</a:t>
            </a:r>
            <a:r>
              <a:rPr lang="en-CA" sz="1600" dirty="0" smtClean="0">
                <a:solidFill>
                  <a:srgbClr val="0070C0"/>
                </a:solidFill>
                <a:latin typeface="Consolas" panose="020B0609020204030204" pitchFamily="49" charset="0"/>
                <a:cs typeface="Consolas" panose="020B0609020204030204" pitchFamily="49" charset="0"/>
              </a:rPr>
              <a:t>!</a:t>
            </a:r>
            <a:endParaRPr lang="en-CA" sz="16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34968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Console output</a:t>
            </a:r>
          </a:p>
        </p:txBody>
      </p:sp>
      <p:sp>
        <p:nvSpPr>
          <p:cNvPr id="3" name="Content Placeholder 2"/>
          <p:cNvSpPr>
            <a:spLocks noGrp="1"/>
          </p:cNvSpPr>
          <p:nvPr>
            <p:ph idx="1"/>
          </p:nvPr>
        </p:nvSpPr>
        <p:spPr/>
        <p:txBody>
          <a:bodyPr/>
          <a:lstStyle/>
          <a:p>
            <a:r>
              <a:rPr lang="en-US" dirty="0" smtClean="0">
                <a:solidFill>
                  <a:prstClr val="black"/>
                </a:solidFill>
              </a:rPr>
              <a:t>These both have the same output:</a:t>
            </a:r>
            <a:endParaRPr lang="en-CA" dirty="0" smtClean="0">
              <a:solidFill>
                <a:prstClr val="black"/>
              </a:solidFill>
            </a:endParaRPr>
          </a:p>
          <a:p>
            <a:endParaRPr lang="en-CA" dirty="0" smtClean="0">
              <a:solidFill>
                <a:prstClr val="black"/>
              </a:solidFill>
              <a:latin typeface="Consolas" panose="020B0609020204030204" pitchFamily="49" charset="0"/>
              <a:cs typeface="Consolas" panose="020B0609020204030204" pitchFamily="49" charset="0"/>
            </a:endParaRPr>
          </a:p>
          <a:p>
            <a:pPr marL="0" indent="0">
              <a:buNone/>
            </a:pPr>
            <a:r>
              <a:rPr lang="en-CA" sz="1800" dirty="0">
                <a:solidFill>
                  <a:prstClr val="black"/>
                </a:solidFill>
                <a:latin typeface="Consolas" panose="020B0609020204030204" pitchFamily="49" charset="0"/>
                <a:cs typeface="Consolas" panose="020B0609020204030204" pitchFamily="49" charset="0"/>
              </a:rPr>
              <a:t>	std::cout &lt;&lt; </a:t>
            </a:r>
            <a:r>
              <a:rPr lang="en-CA" sz="1800" dirty="0" smtClean="0">
                <a:solidFill>
                  <a:prstClr val="black"/>
                </a:solidFill>
                <a:latin typeface="Consolas" panose="020B0609020204030204" pitchFamily="49" charset="0"/>
                <a:cs typeface="Consolas" panose="020B0609020204030204" pitchFamily="49" charset="0"/>
              </a:rPr>
              <a:t>"The value " &lt;&lt; 3.23 &lt;&lt; " is greater than "</a:t>
            </a:r>
          </a:p>
          <a:p>
            <a:pPr marL="0" indent="0">
              <a:buNone/>
            </a:pPr>
            <a:r>
              <a:rPr lang="en-CA" sz="1800" dirty="0" smtClean="0">
                <a:solidFill>
                  <a:prstClr val="black"/>
                </a:solidFill>
                <a:latin typeface="Consolas" panose="020B0609020204030204" pitchFamily="49" charset="0"/>
                <a:cs typeface="Consolas" panose="020B0609020204030204" pitchFamily="49" charset="0"/>
              </a:rPr>
              <a:t>	&lt;&lt; 1.53 &lt;&lt; "." &lt;&lt; std</a:t>
            </a:r>
            <a:r>
              <a:rPr lang="en-CA" sz="1800" dirty="0">
                <a:solidFill>
                  <a:prstClr val="black"/>
                </a:solidFill>
                <a:latin typeface="Consolas" panose="020B0609020204030204" pitchFamily="49" charset="0"/>
                <a:cs typeface="Consolas" panose="020B0609020204030204" pitchFamily="49" charset="0"/>
              </a:rPr>
              <a:t>::endl</a:t>
            </a:r>
            <a:r>
              <a:rPr lang="en-CA" sz="1800" dirty="0" smtClean="0">
                <a:solidFill>
                  <a:prstClr val="black"/>
                </a:solidFill>
                <a:latin typeface="Consolas" panose="020B0609020204030204" pitchFamily="49" charset="0"/>
                <a:cs typeface="Consolas" panose="020B0609020204030204" pitchFamily="49" charset="0"/>
              </a:rPr>
              <a:t>;</a:t>
            </a:r>
          </a:p>
          <a:p>
            <a:pPr marL="0" indent="0">
              <a:buNone/>
            </a:pPr>
            <a:endParaRPr lang="en-CA" sz="1800" dirty="0" smtClean="0">
              <a:solidFill>
                <a:prstClr val="black"/>
              </a:solidFill>
              <a:latin typeface="Consolas" panose="020B0609020204030204" pitchFamily="49" charset="0"/>
              <a:cs typeface="Consolas" panose="020B0609020204030204" pitchFamily="49" charset="0"/>
            </a:endParaRPr>
          </a:p>
          <a:p>
            <a:pPr marL="0" indent="0">
              <a:buNone/>
            </a:pPr>
            <a:r>
              <a:rPr lang="en-CA" sz="1800" dirty="0">
                <a:solidFill>
                  <a:prstClr val="black"/>
                </a:solidFill>
                <a:latin typeface="Consolas" panose="020B0609020204030204" pitchFamily="49" charset="0"/>
                <a:cs typeface="Consolas" panose="020B0609020204030204" pitchFamily="49" charset="0"/>
              </a:rPr>
              <a:t>	std::cout &lt;&lt; "The value "        &lt;&lt; 3.23 </a:t>
            </a:r>
          </a:p>
          <a:p>
            <a:pPr marL="0" indent="0">
              <a:buNone/>
            </a:pPr>
            <a:r>
              <a:rPr lang="en-CA" sz="1800" dirty="0">
                <a:solidFill>
                  <a:prstClr val="black"/>
                </a:solidFill>
                <a:latin typeface="Consolas" panose="020B0609020204030204" pitchFamily="49" charset="0"/>
                <a:cs typeface="Consolas" panose="020B0609020204030204" pitchFamily="49" charset="0"/>
              </a:rPr>
              <a:t>	          &lt;&lt; " is greater than " &lt;&lt; 1.53</a:t>
            </a:r>
          </a:p>
          <a:p>
            <a:pPr marL="0" indent="0">
              <a:buNone/>
            </a:pPr>
            <a:r>
              <a:rPr lang="en-CA" sz="1800" dirty="0">
                <a:solidFill>
                  <a:prstClr val="black"/>
                </a:solidFill>
                <a:latin typeface="Consolas" panose="020B0609020204030204" pitchFamily="49" charset="0"/>
                <a:cs typeface="Consolas" panose="020B0609020204030204" pitchFamily="49" charset="0"/>
              </a:rPr>
              <a:t>	          </a:t>
            </a:r>
            <a:r>
              <a:rPr lang="en-CA" sz="1800" dirty="0" smtClean="0">
                <a:solidFill>
                  <a:prstClr val="black"/>
                </a:solidFill>
                <a:latin typeface="Consolas" panose="020B0609020204030204" pitchFamily="49" charset="0"/>
                <a:cs typeface="Consolas" panose="020B0609020204030204" pitchFamily="49" charset="0"/>
              </a:rPr>
              <a:t>&lt;&lt; "." &lt;&lt; std</a:t>
            </a:r>
            <a:r>
              <a:rPr lang="en-CA" sz="1800" dirty="0">
                <a:solidFill>
                  <a:prstClr val="black"/>
                </a:solidFill>
                <a:latin typeface="Consolas" panose="020B0609020204030204" pitchFamily="49" charset="0"/>
                <a:cs typeface="Consolas" panose="020B0609020204030204" pitchFamily="49" charset="0"/>
              </a:rPr>
              <a:t>::endl;</a:t>
            </a:r>
          </a:p>
          <a:p>
            <a:pPr lvl="0"/>
            <a:endParaRPr lang="en-US" dirty="0" smtClean="0">
              <a:solidFill>
                <a:prstClr val="black"/>
              </a:solidFill>
            </a:endParaRPr>
          </a:p>
          <a:p>
            <a:pPr marL="0" lvl="0" indent="0">
              <a:buNone/>
            </a:pPr>
            <a:r>
              <a:rPr lang="en-US" dirty="0" smtClean="0">
                <a:solidFill>
                  <a:prstClr val="black"/>
                </a:solidFill>
              </a:rPr>
              <a:t>					Which is easier to read?</a:t>
            </a:r>
            <a:endParaRPr lang="en-CA" dirty="0">
              <a:solidFill>
                <a:prstClr val="black"/>
              </a:solidFill>
            </a:endParaRPr>
          </a:p>
          <a:p>
            <a:pPr marL="0" indent="0">
              <a:buNone/>
            </a:pPr>
            <a:endParaRPr lang="en-CA" sz="1800" dirty="0">
              <a:solidFill>
                <a:prstClr val="black"/>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26300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output streams</a:t>
            </a:r>
            <a:endParaRPr lang="en-CA" dirty="0"/>
          </a:p>
        </p:txBody>
      </p:sp>
      <p:sp>
        <p:nvSpPr>
          <p:cNvPr id="3" name="Content Placeholder 2"/>
          <p:cNvSpPr>
            <a:spLocks noGrp="1"/>
          </p:cNvSpPr>
          <p:nvPr>
            <p:ph idx="1"/>
          </p:nvPr>
        </p:nvSpPr>
        <p:spPr/>
        <p:txBody>
          <a:bodyPr/>
          <a:lstStyle/>
          <a:p>
            <a:r>
              <a:rPr lang="en-CA" dirty="0" smtClean="0">
                <a:solidFill>
                  <a:prstClr val="black"/>
                </a:solidFill>
              </a:rPr>
              <a:t>In addition to </a:t>
            </a:r>
            <a:r>
              <a:rPr lang="en-CA" dirty="0" smtClean="0">
                <a:solidFill>
                  <a:prstClr val="black"/>
                </a:solidFill>
                <a:latin typeface="Consolas" panose="020B0609020204030204" pitchFamily="49" charset="0"/>
                <a:cs typeface="Consolas" panose="020B0609020204030204" pitchFamily="49" charset="0"/>
              </a:rPr>
              <a:t>std::cout</a:t>
            </a:r>
            <a:r>
              <a:rPr lang="en-CA" dirty="0" smtClean="0">
                <a:solidFill>
                  <a:prstClr val="black"/>
                </a:solidFill>
              </a:rPr>
              <a:t>, there are two other output streams:</a:t>
            </a:r>
          </a:p>
          <a:p>
            <a:pPr lvl="1"/>
            <a:r>
              <a:rPr lang="en-CA" dirty="0" smtClean="0">
                <a:solidFill>
                  <a:prstClr val="black"/>
                </a:solidFill>
              </a:rPr>
              <a:t>Standard error stream:</a:t>
            </a:r>
            <a:endParaRPr lang="en-CA" dirty="0" smtClean="0">
              <a:solidFill>
                <a:prstClr val="black"/>
              </a:solidFill>
              <a:latin typeface="Consolas" panose="020B0609020204030204" pitchFamily="49" charset="0"/>
              <a:cs typeface="Consolas" panose="020B0609020204030204" pitchFamily="49" charset="0"/>
            </a:endParaRPr>
          </a:p>
          <a:p>
            <a:pPr marL="0"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std::</a:t>
            </a:r>
            <a:r>
              <a:rPr lang="en-CA" dirty="0" err="1" smtClean="0">
                <a:solidFill>
                  <a:prstClr val="black"/>
                </a:solidFill>
                <a:latin typeface="Consolas" panose="020B0609020204030204" pitchFamily="49" charset="0"/>
                <a:cs typeface="Consolas" panose="020B0609020204030204" pitchFamily="49" charset="0"/>
              </a:rPr>
              <a:t>cerr</a:t>
            </a:r>
            <a:r>
              <a:rPr lang="en-CA" dirty="0" smtClean="0">
                <a:solidFill>
                  <a:prstClr val="black"/>
                </a:solidFill>
                <a:latin typeface="Consolas" panose="020B0609020204030204" pitchFamily="49" charset="0"/>
                <a:cs typeface="Consolas" panose="020B0609020204030204" pitchFamily="49" charset="0"/>
              </a:rPr>
              <a:t> &lt;&lt; "Division by zero..." &lt;&lt; std::endl;</a:t>
            </a:r>
          </a:p>
          <a:p>
            <a:pPr lvl="1"/>
            <a:r>
              <a:rPr lang="en-CA" dirty="0">
                <a:solidFill>
                  <a:prstClr val="black"/>
                </a:solidFill>
              </a:rPr>
              <a:t>Standard </a:t>
            </a:r>
            <a:r>
              <a:rPr lang="en-CA" dirty="0" smtClean="0">
                <a:solidFill>
                  <a:prstClr val="black"/>
                </a:solidFill>
              </a:rPr>
              <a:t>logging stream</a:t>
            </a:r>
            <a:r>
              <a:rPr lang="en-CA" dirty="0">
                <a:solidFill>
                  <a:prstClr val="black"/>
                </a:solidFill>
              </a:rPr>
              <a:t>:</a:t>
            </a:r>
            <a:endParaRPr lang="en-CA" dirty="0">
              <a:solidFill>
                <a:prstClr val="black"/>
              </a:solidFill>
              <a:latin typeface="Consolas" panose="020B0609020204030204" pitchFamily="49" charset="0"/>
              <a:cs typeface="Consolas" panose="020B0609020204030204" pitchFamily="49" charset="0"/>
            </a:endParaRPr>
          </a:p>
          <a:p>
            <a:pPr marL="0" indent="0">
              <a:buNone/>
            </a:pPr>
            <a:r>
              <a:rPr lang="en-CA" dirty="0">
                <a:solidFill>
                  <a:prstClr val="black"/>
                </a:solidFill>
                <a:latin typeface="Consolas" panose="020B0609020204030204" pitchFamily="49" charset="0"/>
                <a:cs typeface="Consolas" panose="020B0609020204030204" pitchFamily="49" charset="0"/>
              </a:rPr>
              <a:t>	std::</a:t>
            </a:r>
            <a:r>
              <a:rPr lang="en-CA" dirty="0" smtClean="0">
                <a:solidFill>
                  <a:prstClr val="black"/>
                </a:solidFill>
                <a:latin typeface="Consolas" panose="020B0609020204030204" pitchFamily="49" charset="0"/>
                <a:cs typeface="Consolas" panose="020B0609020204030204" pitchFamily="49" charset="0"/>
              </a:rPr>
              <a:t>clog </a:t>
            </a:r>
            <a:r>
              <a:rPr lang="en-CA" dirty="0">
                <a:solidFill>
                  <a:prstClr val="black"/>
                </a:solidFill>
                <a:latin typeface="Consolas" panose="020B0609020204030204" pitchFamily="49" charset="0"/>
                <a:cs typeface="Consolas" panose="020B0609020204030204" pitchFamily="49" charset="0"/>
              </a:rPr>
              <a:t>&lt;&lt; </a:t>
            </a:r>
            <a:r>
              <a:rPr lang="en-CA" dirty="0" smtClean="0">
                <a:solidFill>
                  <a:prstClr val="black"/>
                </a:solidFill>
                <a:latin typeface="Consolas" panose="020B0609020204030204" pitchFamily="49" charset="0"/>
                <a:cs typeface="Consolas" panose="020B0609020204030204" pitchFamily="49" charset="0"/>
              </a:rPr>
              <a:t>"Current size:" &lt;&lt; 3 </a:t>
            </a:r>
            <a:r>
              <a:rPr lang="en-CA" dirty="0">
                <a:solidFill>
                  <a:prstClr val="black"/>
                </a:solidFill>
                <a:latin typeface="Consolas" panose="020B0609020204030204" pitchFamily="49" charset="0"/>
                <a:cs typeface="Consolas" panose="020B0609020204030204" pitchFamily="49" charset="0"/>
              </a:rPr>
              <a:t>&lt;&lt; std::endl</a:t>
            </a:r>
            <a:r>
              <a:rPr lang="en-CA" dirty="0" smtClean="0">
                <a:solidFill>
                  <a:prstClr val="black"/>
                </a:solidFill>
                <a:latin typeface="Consolas" panose="020B0609020204030204" pitchFamily="49" charset="0"/>
                <a:cs typeface="Consolas" panose="020B0609020204030204" pitchFamily="49" charset="0"/>
              </a:rPr>
              <a:t>;</a:t>
            </a:r>
          </a:p>
          <a:p>
            <a:pPr marL="0" indent="0">
              <a:buNone/>
            </a:pPr>
            <a:endParaRPr lang="en-CA" dirty="0">
              <a:solidFill>
                <a:prstClr val="black"/>
              </a:solidFill>
              <a:latin typeface="Consolas" panose="020B0609020204030204" pitchFamily="49" charset="0"/>
              <a:cs typeface="Consolas" panose="020B0609020204030204" pitchFamily="49" charset="0"/>
            </a:endParaRPr>
          </a:p>
          <a:p>
            <a:pPr lvl="0"/>
            <a:r>
              <a:rPr lang="en-CA" dirty="0" smtClean="0">
                <a:solidFill>
                  <a:prstClr val="black"/>
                </a:solidFill>
              </a:rPr>
              <a:t>By default, all streams go to the output console</a:t>
            </a:r>
          </a:p>
          <a:p>
            <a:pPr lvl="1"/>
            <a:r>
              <a:rPr lang="en-CA" dirty="0" smtClean="0">
                <a:solidFill>
                  <a:prstClr val="black"/>
                </a:solidFill>
              </a:rPr>
              <a:t>It is possible to redirect each stream to different outputs, e.g.,</a:t>
            </a:r>
          </a:p>
          <a:p>
            <a:pPr lvl="2"/>
            <a:r>
              <a:rPr lang="en-CA" dirty="0">
                <a:solidFill>
                  <a:prstClr val="black"/>
                </a:solidFill>
              </a:rPr>
              <a:t>All standard output goes to </a:t>
            </a:r>
            <a:r>
              <a:rPr lang="en-CA" dirty="0" smtClean="0">
                <a:solidFill>
                  <a:prstClr val="black"/>
                </a:solidFill>
              </a:rPr>
              <a:t>the console</a:t>
            </a:r>
            <a:endParaRPr lang="en-CA" dirty="0">
              <a:solidFill>
                <a:prstClr val="black"/>
              </a:solidFill>
            </a:endParaRPr>
          </a:p>
          <a:p>
            <a:pPr lvl="2"/>
            <a:r>
              <a:rPr lang="en-CA" dirty="0" smtClean="0">
                <a:solidFill>
                  <a:prstClr val="black"/>
                </a:solidFill>
              </a:rPr>
              <a:t>All logging output goes to a log file</a:t>
            </a:r>
          </a:p>
          <a:p>
            <a:pPr lvl="2"/>
            <a:r>
              <a:rPr lang="en-CA" dirty="0" smtClean="0">
                <a:solidFill>
                  <a:prstClr val="black"/>
                </a:solidFill>
              </a:rPr>
              <a:t>All error output goes to an error file</a:t>
            </a:r>
            <a:endParaRPr lang="en-CA" dirty="0">
              <a:solidFill>
                <a:prstClr val="black"/>
              </a:solidFill>
            </a:endParaRPr>
          </a:p>
          <a:p>
            <a:pPr marL="0" indent="0">
              <a:buNone/>
            </a:pPr>
            <a:endParaRPr lang="en-CA" dirty="0">
              <a:solidFill>
                <a:prstClr val="black"/>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03669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a:t>
            </a:r>
            <a:r>
              <a:rPr lang="en-CA" dirty="0" smtClean="0">
                <a:latin typeface="Consolas" panose="020B0609020204030204" pitchFamily="49" charset="0"/>
                <a:cs typeface="Consolas" panose="020B0609020204030204" pitchFamily="49" charset="0"/>
              </a:rPr>
              <a:t>&lt;&lt;</a:t>
            </a:r>
            <a:r>
              <a:rPr lang="en-CA" dirty="0" smtClean="0"/>
              <a:t> is a binary operator and </a:t>
            </a:r>
            <a:r>
              <a:rPr lang="en-CA" dirty="0" smtClean="0">
                <a:latin typeface="Consolas" panose="020B0609020204030204" pitchFamily="49" charset="0"/>
                <a:cs typeface="Consolas" panose="020B0609020204030204" pitchFamily="49" charset="0"/>
              </a:rPr>
              <a:t>std::cout </a:t>
            </a:r>
            <a:r>
              <a:rPr lang="en-CA" dirty="0" smtClean="0"/>
              <a:t>is a stream object</a:t>
            </a:r>
            <a:endParaRPr lang="en-CA" dirty="0"/>
          </a:p>
          <a:p>
            <a:pPr lvl="1"/>
            <a:r>
              <a:rPr lang="en-CA" dirty="0" smtClean="0"/>
              <a:t>Know the result of </a:t>
            </a:r>
            <a:r>
              <a:rPr lang="en-CA" dirty="0" smtClean="0">
                <a:latin typeface="Consolas" panose="020B0609020204030204" pitchFamily="49" charset="0"/>
                <a:cs typeface="Consolas" panose="020B0609020204030204" pitchFamily="49" charset="0"/>
              </a:rPr>
              <a:t>std::cout &lt;&lt; </a:t>
            </a:r>
            <a:r>
              <a:rPr lang="en-CA" i="1" dirty="0" smtClean="0">
                <a:latin typeface="Consolas" panose="020B0609020204030204" pitchFamily="49" charset="0"/>
                <a:cs typeface="Consolas" panose="020B0609020204030204" pitchFamily="49" charset="0"/>
              </a:rPr>
              <a:t>whatever</a:t>
            </a:r>
            <a:r>
              <a:rPr lang="en-CA" dirty="0" smtClean="0">
                <a:latin typeface="Consolas" panose="020B0609020204030204" pitchFamily="49" charset="0"/>
                <a:cs typeface="Consolas" panose="020B0609020204030204" pitchFamily="49" charset="0"/>
              </a:rPr>
              <a:t> </a:t>
            </a:r>
            <a:r>
              <a:rPr lang="en-CA" dirty="0" smtClean="0"/>
              <a:t>is a reference to itself, namely </a:t>
            </a:r>
            <a:r>
              <a:rPr lang="en-CA" dirty="0" smtClean="0">
                <a:latin typeface="Consolas" panose="020B0609020204030204" pitchFamily="49" charset="0"/>
                <a:cs typeface="Consolas" panose="020B0609020204030204" pitchFamily="49" charset="0"/>
              </a:rPr>
              <a:t>std::cout</a:t>
            </a:r>
            <a:endParaRPr lang="en-CA" dirty="0">
              <a:latin typeface="Consolas" panose="020B0609020204030204" pitchFamily="49" charset="0"/>
              <a:cs typeface="Consolas" panose="020B0609020204030204" pitchFamily="49" charset="0"/>
            </a:endParaRPr>
          </a:p>
          <a:p>
            <a:pPr lvl="1"/>
            <a:r>
              <a:rPr lang="en-CA" dirty="0" smtClean="0"/>
              <a:t>Know that we can and why we can string outputs to </a:t>
            </a:r>
            <a:r>
              <a:rPr lang="en-CA" dirty="0" smtClean="0">
                <a:latin typeface="Consolas" panose="020B0609020204030204" pitchFamily="49" charset="0"/>
                <a:cs typeface="Consolas" panose="020B0609020204030204" pitchFamily="49" charset="0"/>
              </a:rPr>
              <a:t>std::cout</a:t>
            </a:r>
            <a:r>
              <a:rPr lang="en-CA" dirty="0" smtClean="0"/>
              <a:t> together</a:t>
            </a:r>
            <a:endParaRPr lang="en-CA" dirty="0"/>
          </a:p>
          <a:p>
            <a:pPr lvl="1"/>
            <a:r>
              <a:rPr lang="en-CA" dirty="0" smtClean="0"/>
              <a:t>Are aware of standard error streams and standard logging streams</a:t>
            </a:r>
            <a:endParaRPr lang="en-CA"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cplusplus.com</a:t>
            </a:r>
          </a:p>
          <a:p>
            <a:pPr marL="0" indent="0">
              <a:buNone/>
            </a:pPr>
            <a:r>
              <a:rPr lang="en-CA" sz="1800" dirty="0"/>
              <a:t>	</a:t>
            </a:r>
            <a:r>
              <a:rPr lang="en-CA" sz="1800" dirty="0" smtClean="0">
                <a:hlinkClick r:id="rId2"/>
              </a:rPr>
              <a:t>http</a:t>
            </a:r>
            <a:r>
              <a:rPr lang="en-CA" sz="1800" dirty="0">
                <a:hlinkClick r:id="rId2"/>
              </a:rPr>
              <a:t>://www.cplusplus.com/doc/tutorial/basic_io</a:t>
            </a:r>
            <a:r>
              <a:rPr lang="en-CA" sz="1800" dirty="0" smtClean="0">
                <a:hlinkClick r:id="rId2"/>
              </a:rPr>
              <a:t>/</a:t>
            </a:r>
            <a:r>
              <a:rPr lang="en-CA" sz="1800" dirty="0" smtClean="0"/>
              <a:t> </a:t>
            </a:r>
          </a:p>
          <a:p>
            <a:pPr marL="0" indent="0">
              <a:buNone/>
            </a:pPr>
            <a:r>
              <a:rPr lang="en-CA" sz="1800" dirty="0"/>
              <a:t>	</a:t>
            </a:r>
            <a:r>
              <a:rPr lang="en-CA" sz="1800" dirty="0">
                <a:hlinkClick r:id="rId3"/>
              </a:rPr>
              <a:t>http://www.cplusplus.com/reference/iostream/cout</a:t>
            </a:r>
            <a:r>
              <a:rPr lang="en-CA" sz="1800" dirty="0" smtClean="0">
                <a:hlinkClick r:id="rId3"/>
              </a:rPr>
              <a:t>/</a:t>
            </a:r>
            <a:r>
              <a:rPr lang="en-CA" sz="1800" dirty="0" smtClean="0"/>
              <a:t> </a:t>
            </a:r>
          </a:p>
          <a:p>
            <a:pPr marL="0" indent="0">
              <a:buNone/>
            </a:pPr>
            <a:r>
              <a:rPr lang="en-CA" sz="1800" dirty="0" smtClean="0"/>
              <a:t>[2]	Wikipedia</a:t>
            </a:r>
          </a:p>
          <a:p>
            <a:pPr marL="0" indent="0">
              <a:buNone/>
            </a:pPr>
            <a:r>
              <a:rPr lang="en-CA" sz="1800" dirty="0"/>
              <a:t>	</a:t>
            </a:r>
            <a:r>
              <a:rPr lang="en-CA" sz="1800" dirty="0">
                <a:hlinkClick r:id="rId4"/>
              </a:rPr>
              <a:t>https://en.wikipedia.org/wiki/Input/output_(</a:t>
            </a:r>
            <a:r>
              <a:rPr lang="en-CA" sz="1800" dirty="0" smtClean="0">
                <a:hlinkClick r:id="rId4"/>
              </a:rPr>
              <a:t>C++)</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McConkey</a:t>
            </a:r>
          </a:p>
        </p:txBody>
      </p:sp>
    </p:spTree>
    <p:extLst>
      <p:ext uri="{BB962C8B-B14F-4D97-AF65-F5344CB8AC3E}">
        <p14:creationId xmlns:p14="http://schemas.microsoft.com/office/powerpoint/2010/main" val="1138394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Take a closer look at </a:t>
            </a:r>
            <a:r>
              <a:rPr lang="en-CA" dirty="0" smtClean="0">
                <a:latin typeface="Consolas" panose="020B0609020204030204" pitchFamily="49" charset="0"/>
                <a:cs typeface="Consolas" panose="020B0609020204030204" pitchFamily="49" charset="0"/>
              </a:rPr>
              <a:t>std::cout</a:t>
            </a:r>
          </a:p>
          <a:p>
            <a:pPr lvl="1"/>
            <a:r>
              <a:rPr lang="en-CA" dirty="0" smtClean="0"/>
              <a:t>Look at the behavior of </a:t>
            </a:r>
            <a:r>
              <a:rPr lang="en-CA" dirty="0">
                <a:latin typeface="Consolas" panose="020B0609020204030204" pitchFamily="49" charset="0"/>
                <a:cs typeface="Consolas" panose="020B0609020204030204" pitchFamily="49" charset="0"/>
              </a:rPr>
              <a:t>&lt;&lt;</a:t>
            </a:r>
            <a:endParaRPr lang="en-CA" dirty="0" smtClean="0"/>
          </a:p>
          <a:p>
            <a:pPr lvl="1"/>
            <a:r>
              <a:rPr lang="en-CA" dirty="0" smtClean="0"/>
              <a:t>Observe how </a:t>
            </a:r>
            <a:r>
              <a:rPr lang="en-CA" dirty="0" smtClean="0">
                <a:latin typeface="Consolas" panose="020B0609020204030204" pitchFamily="49" charset="0"/>
                <a:cs typeface="Consolas" panose="020B0609020204030204" pitchFamily="49" charset="0"/>
              </a:rPr>
              <a:t>&lt;&lt;</a:t>
            </a:r>
            <a:r>
              <a:rPr lang="en-CA" dirty="0" smtClean="0"/>
              <a:t> and arithmetic operations are similar</a:t>
            </a:r>
          </a:p>
          <a:p>
            <a:pPr lvl="1"/>
            <a:r>
              <a:rPr lang="en-CA" dirty="0" smtClean="0"/>
              <a:t>Other output streams:</a:t>
            </a:r>
          </a:p>
          <a:p>
            <a:pPr lvl="2"/>
            <a:r>
              <a:rPr lang="en-CA" dirty="0" smtClean="0"/>
              <a:t>Standard error stream</a:t>
            </a:r>
          </a:p>
          <a:p>
            <a:pPr lvl="2"/>
            <a:r>
              <a:rPr lang="en-CA" dirty="0" smtClean="0"/>
              <a:t>Standard logging stream</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Console output</a:t>
            </a:r>
            <a:endParaRPr lang="en-CA" dirty="0"/>
          </a:p>
        </p:txBody>
      </p:sp>
      <p:sp>
        <p:nvSpPr>
          <p:cNvPr id="3" name="Content Placeholder 2"/>
          <p:cNvSpPr>
            <a:spLocks noGrp="1"/>
          </p:cNvSpPr>
          <p:nvPr>
            <p:ph idx="1"/>
          </p:nvPr>
        </p:nvSpPr>
        <p:spPr/>
        <p:txBody>
          <a:bodyPr/>
          <a:lstStyle/>
          <a:p>
            <a:r>
              <a:rPr lang="en-CA" dirty="0" smtClean="0"/>
              <a:t>Now that we have seen binary arithmetic operators, let us revisit</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"Hello world!";</a:t>
            </a: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std::endl;</a:t>
            </a:r>
          </a:p>
          <a:p>
            <a:pPr marL="0" indent="0">
              <a:buNone/>
            </a:pPr>
            <a:endParaRPr lang="en-CA" dirty="0">
              <a:latin typeface="Consolas" panose="020B0609020204030204" pitchFamily="49" charset="0"/>
              <a:cs typeface="Consolas" panose="020B0609020204030204" pitchFamily="49" charset="0"/>
            </a:endParaRPr>
          </a:p>
          <a:p>
            <a:r>
              <a:rPr lang="en-CA" dirty="0" smtClean="0"/>
              <a:t>The </a:t>
            </a:r>
            <a:r>
              <a:rPr lang="en-CA" dirty="0" smtClean="0">
                <a:latin typeface="Consolas" panose="020B0609020204030204" pitchFamily="49" charset="0"/>
                <a:cs typeface="Consolas" panose="020B0609020204030204" pitchFamily="49" charset="0"/>
              </a:rPr>
              <a:t>&lt;&lt;</a:t>
            </a:r>
            <a:r>
              <a:rPr lang="en-CA" dirty="0" smtClean="0"/>
              <a:t> is know as the </a:t>
            </a:r>
            <a:r>
              <a:rPr lang="en-CA" i="1" dirty="0" smtClean="0"/>
              <a:t>left-shift</a:t>
            </a:r>
            <a:r>
              <a:rPr lang="en-CA" dirty="0" smtClean="0"/>
              <a:t> binary operator</a:t>
            </a:r>
          </a:p>
          <a:p>
            <a:pPr lvl="1"/>
            <a:r>
              <a:rPr lang="en-CA" dirty="0" smtClean="0"/>
              <a:t>Its operands are primitive data types (e.g., </a:t>
            </a:r>
            <a:r>
              <a:rPr lang="en-CA" dirty="0" smtClean="0">
                <a:latin typeface="Consolas" panose="020B0609020204030204" pitchFamily="49" charset="0"/>
                <a:cs typeface="Consolas" panose="020B0609020204030204" pitchFamily="49" charset="0"/>
              </a:rPr>
              <a:t>unsigned int</a:t>
            </a:r>
            <a:r>
              <a:rPr lang="en-CA" dirty="0" smtClean="0"/>
              <a:t>)</a:t>
            </a:r>
          </a:p>
          <a:p>
            <a:pPr lvl="1"/>
            <a:endParaRPr lang="en-CA" dirty="0"/>
          </a:p>
          <a:p>
            <a:r>
              <a:rPr lang="en-CA" dirty="0" smtClean="0"/>
              <a:t>If, however, the left-hand operand is </a:t>
            </a:r>
            <a:r>
              <a:rPr lang="en-CA" dirty="0"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cout</a:t>
            </a:r>
            <a:r>
              <a:rPr lang="en-CA" dirty="0"/>
              <a:t>,</a:t>
            </a:r>
            <a:endParaRPr lang="en-CA" dirty="0" smtClean="0"/>
          </a:p>
          <a:p>
            <a:pPr lvl="1"/>
            <a:r>
              <a:rPr lang="en-CA" dirty="0" smtClean="0"/>
              <a:t>The compiler will ensure that the appropriate routines are executed to print the right-hand operand to the console</a:t>
            </a:r>
            <a:endParaRPr lang="en-CA" dirty="0"/>
          </a:p>
          <a:p>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Console output</a:t>
            </a:r>
            <a:endParaRPr lang="en-CA" dirty="0"/>
          </a:p>
        </p:txBody>
      </p:sp>
      <p:sp>
        <p:nvSpPr>
          <p:cNvPr id="3" name="Content Placeholder 2"/>
          <p:cNvSpPr>
            <a:spLocks noGrp="1"/>
          </p:cNvSpPr>
          <p:nvPr>
            <p:ph idx="1"/>
          </p:nvPr>
        </p:nvSpPr>
        <p:spPr/>
        <p:txBody>
          <a:bodyPr/>
          <a:lstStyle/>
          <a:p>
            <a:r>
              <a:rPr lang="en-CA" dirty="0" smtClean="0"/>
              <a:t>Each of these result in different routines being executed:</a:t>
            </a: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42;</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2.718281828459045;</a:t>
            </a: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'a';</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"Hello world!";</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std::endl</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3995936" y="4443209"/>
            <a:ext cx="3993401"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422.718281aHello world!1</a:t>
            </a:r>
          </a:p>
        </p:txBody>
      </p:sp>
    </p:spTree>
    <p:extLst>
      <p:ext uri="{BB962C8B-B14F-4D97-AF65-F5344CB8AC3E}">
        <p14:creationId xmlns:p14="http://schemas.microsoft.com/office/powerpoint/2010/main" val="3495409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Console output</a:t>
            </a:r>
            <a:endParaRPr lang="en-CA" dirty="0"/>
          </a:p>
        </p:txBody>
      </p:sp>
      <p:sp>
        <p:nvSpPr>
          <p:cNvPr id="3" name="Content Placeholder 2"/>
          <p:cNvSpPr>
            <a:spLocks noGrp="1"/>
          </p:cNvSpPr>
          <p:nvPr>
            <p:ph idx="1"/>
          </p:nvPr>
        </p:nvSpPr>
        <p:spPr/>
        <p:txBody>
          <a:bodyPr/>
          <a:lstStyle/>
          <a:p>
            <a:r>
              <a:rPr lang="en-CA" dirty="0" smtClean="0"/>
              <a:t>When you execute</a:t>
            </a: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(42 + 2.718281828459045);</a:t>
            </a: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a:p>
            <a:pPr marL="0" indent="0">
              <a:buNone/>
            </a:pPr>
            <a:r>
              <a:rPr lang="en-CA" dirty="0" smtClean="0"/>
              <a:t>      the compiler sees the sum of an integer and a floating-point number</a:t>
            </a:r>
          </a:p>
          <a:p>
            <a:pPr lvl="1"/>
            <a:r>
              <a:rPr lang="en-CA" dirty="0" smtClean="0"/>
              <a:t>The compiler ensures 42 is cast as a floating-point number</a:t>
            </a:r>
          </a:p>
          <a:p>
            <a:pPr lvl="1"/>
            <a:r>
              <a:rPr lang="en-CA" dirty="0" smtClean="0"/>
              <a:t>The compiler then knows the result will be a floating-point number</a:t>
            </a:r>
          </a:p>
          <a:p>
            <a:pPr lvl="1"/>
            <a:r>
              <a:rPr lang="en-CA" dirty="0" smtClean="0"/>
              <a:t>Regardless of the actual result, the routines for printing a floating-point number are called</a:t>
            </a:r>
            <a:endParaRPr lang="en-CA" dirty="0"/>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7512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Console output</a:t>
            </a:r>
            <a:endParaRPr lang="en-CA" dirty="0"/>
          </a:p>
        </p:txBody>
      </p:sp>
      <p:sp>
        <p:nvSpPr>
          <p:cNvPr id="3" name="Content Placeholder 2"/>
          <p:cNvSpPr>
            <a:spLocks noGrp="1"/>
          </p:cNvSpPr>
          <p:nvPr>
            <p:ph idx="1"/>
          </p:nvPr>
        </p:nvSpPr>
        <p:spPr/>
        <p:txBody>
          <a:bodyPr>
            <a:normAutofit lnSpcReduction="10000"/>
          </a:bodyPr>
          <a:lstStyle/>
          <a:p>
            <a:r>
              <a:rPr lang="en-CA" dirty="0" smtClean="0"/>
              <a:t>Now, with arithmetic operations, if you have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13 + 14 + 15;</a:t>
            </a:r>
          </a:p>
          <a:p>
            <a:pPr marL="0" indent="0">
              <a:buNone/>
            </a:pPr>
            <a:r>
              <a:rPr lang="en-CA" dirty="0" smtClean="0"/>
              <a:t>      the compiler sees this as:</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(13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14)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15;</a:t>
            </a:r>
            <a:endParaRPr lang="en-CA" dirty="0">
              <a:latin typeface="Consolas" panose="020B0609020204030204" pitchFamily="49" charset="0"/>
              <a:cs typeface="Consolas" panose="020B0609020204030204" pitchFamily="49" charset="0"/>
            </a:endParaRPr>
          </a:p>
          <a:p>
            <a:pPr lvl="1"/>
            <a:endParaRPr lang="en-CA" dirty="0" smtClean="0"/>
          </a:p>
          <a:p>
            <a:pPr lvl="1"/>
            <a:r>
              <a:rPr lang="en-CA" dirty="0" smtClean="0"/>
              <a:t>First, the result of </a:t>
            </a:r>
            <a:r>
              <a:rPr lang="en-CA" dirty="0" smtClean="0">
                <a:latin typeface="Times New Roman" panose="02020603050405020304" pitchFamily="18" charset="0"/>
                <a:cs typeface="Times New Roman" panose="02020603050405020304" pitchFamily="18" charset="0"/>
              </a:rPr>
              <a:t>13 + 14</a:t>
            </a:r>
            <a:r>
              <a:rPr lang="en-CA" dirty="0" smtClean="0"/>
              <a:t> is calculated: </a:t>
            </a:r>
            <a:r>
              <a:rPr lang="en-CA" dirty="0" smtClean="0">
                <a:latin typeface="Times New Roman" panose="02020603050405020304" pitchFamily="18" charset="0"/>
                <a:cs typeface="Times New Roman" panose="02020603050405020304" pitchFamily="18" charset="0"/>
              </a:rPr>
              <a:t>27</a:t>
            </a:r>
          </a:p>
          <a:p>
            <a:pPr lvl="1"/>
            <a:r>
              <a:rPr lang="en-CA" dirty="0" smtClean="0"/>
              <a:t>Thus, we are left with</a:t>
            </a:r>
          </a:p>
          <a:p>
            <a:pPr marL="0" lvl="0"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27 </a:t>
            </a:r>
            <a:r>
              <a:rPr lang="en-CA" dirty="0">
                <a:solidFill>
                  <a:prstClr val="black"/>
                </a:solidFill>
                <a:latin typeface="Consolas" panose="020B0609020204030204" pitchFamily="49" charset="0"/>
                <a:cs typeface="Consolas" panose="020B0609020204030204" pitchFamily="49" charset="0"/>
              </a:rPr>
              <a:t>+ 15;</a:t>
            </a:r>
          </a:p>
          <a:p>
            <a:pPr lvl="1"/>
            <a:endParaRPr lang="en-CA" dirty="0" smtClean="0"/>
          </a:p>
          <a:p>
            <a:pPr lvl="1"/>
            <a:r>
              <a:rPr lang="en-CA" dirty="0" smtClean="0"/>
              <a:t>Next, the result of </a:t>
            </a:r>
            <a:r>
              <a:rPr lang="en-CA" dirty="0" smtClean="0">
                <a:latin typeface="Times New Roman" panose="02020603050405020304" pitchFamily="18" charset="0"/>
                <a:cs typeface="Times New Roman" panose="02020603050405020304" pitchFamily="18" charset="0"/>
              </a:rPr>
              <a:t>27 + 15</a:t>
            </a:r>
            <a:r>
              <a:rPr lang="en-CA" dirty="0" smtClean="0"/>
              <a:t> is calculated: </a:t>
            </a:r>
            <a:r>
              <a:rPr lang="en-CA" dirty="0" smtClean="0">
                <a:latin typeface="Times New Roman" panose="02020603050405020304" pitchFamily="18" charset="0"/>
                <a:cs typeface="Times New Roman" panose="02020603050405020304" pitchFamily="18" charset="0"/>
              </a:rPr>
              <a:t>42</a:t>
            </a:r>
          </a:p>
          <a:p>
            <a:pPr lvl="1"/>
            <a:endParaRPr lang="en-CA" dirty="0"/>
          </a:p>
          <a:p>
            <a:r>
              <a:rPr lang="en-CA" dirty="0" smtClean="0"/>
              <a:t>Here, the result is sent to the routines for printing an integer:</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(13 </a:t>
            </a:r>
            <a:r>
              <a:rPr lang="en-CA" dirty="0">
                <a:latin typeface="Consolas" panose="020B0609020204030204" pitchFamily="49" charset="0"/>
                <a:cs typeface="Consolas" panose="020B0609020204030204" pitchFamily="49" charset="0"/>
              </a:rPr>
              <a:t>+ 14 + </a:t>
            </a:r>
            <a:r>
              <a:rPr lang="en-CA" dirty="0" smtClean="0">
                <a:latin typeface="Consolas" panose="020B0609020204030204" pitchFamily="49" charset="0"/>
                <a:cs typeface="Consolas" panose="020B0609020204030204" pitchFamily="49" charset="0"/>
              </a:rPr>
              <a:t>15);</a:t>
            </a:r>
            <a:endParaRPr lang="en-CA" dirty="0" smtClean="0"/>
          </a:p>
          <a:p>
            <a:endParaRPr lang="en-CA" dirty="0"/>
          </a:p>
          <a:p>
            <a:endParaRPr lang="en-CA" dirty="0" smtClean="0"/>
          </a:p>
          <a:p>
            <a:endParaRPr lang="en-CA" dirty="0"/>
          </a:p>
          <a:p>
            <a:endParaRPr lang="en-CA" dirty="0" smtClean="0"/>
          </a:p>
          <a:p>
            <a:pPr marL="0" indent="0">
              <a:buNone/>
            </a:pPr>
            <a:endParaRPr lang="en-CA" dirty="0" smtClean="0"/>
          </a:p>
        </p:txBody>
      </p:sp>
    </p:spTree>
    <p:extLst>
      <p:ext uri="{BB962C8B-B14F-4D97-AF65-F5344CB8AC3E}">
        <p14:creationId xmlns:p14="http://schemas.microsoft.com/office/powerpoint/2010/main" val="1317873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Console output</a:t>
            </a:r>
          </a:p>
        </p:txBody>
      </p:sp>
      <p:sp>
        <p:nvSpPr>
          <p:cNvPr id="3" name="Content Placeholder 2"/>
          <p:cNvSpPr>
            <a:spLocks noGrp="1"/>
          </p:cNvSpPr>
          <p:nvPr>
            <p:ph idx="1"/>
          </p:nvPr>
        </p:nvSpPr>
        <p:spPr/>
        <p:txBody>
          <a:bodyPr/>
          <a:lstStyle/>
          <a:p>
            <a:r>
              <a:rPr lang="en-CA" dirty="0" smtClean="0"/>
              <a:t>Question: What does </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a:t>
            </a:r>
            <a:r>
              <a:rPr lang="en-CA" dirty="0">
                <a:latin typeface="Consolas" panose="020B0609020204030204" pitchFamily="49" charset="0"/>
                <a:cs typeface="Consolas" panose="020B0609020204030204" pitchFamily="49" charset="0"/>
              </a:rPr>
              <a:t>::cout &lt;&lt; </a:t>
            </a:r>
            <a:r>
              <a:rPr lang="en-CA" dirty="0" smtClean="0">
                <a:latin typeface="Consolas" panose="020B0609020204030204" pitchFamily="49" charset="0"/>
                <a:cs typeface="Consolas" panose="020B0609020204030204" pitchFamily="49" charset="0"/>
              </a:rPr>
              <a:t>42;</a:t>
            </a:r>
            <a:endParaRPr lang="en-CA" dirty="0"/>
          </a:p>
          <a:p>
            <a:pPr marL="0" indent="0">
              <a:buNone/>
            </a:pPr>
            <a:r>
              <a:rPr lang="en-CA" dirty="0" smtClean="0"/>
              <a:t>      return?</a:t>
            </a:r>
          </a:p>
          <a:p>
            <a:pPr lvl="1"/>
            <a:r>
              <a:rPr lang="en-CA" dirty="0" smtClean="0"/>
              <a:t>It returns a </a:t>
            </a:r>
            <a:r>
              <a:rPr lang="en-CA" i="1" dirty="0" smtClean="0"/>
              <a:t>reference </a:t>
            </a:r>
            <a:r>
              <a:rPr lang="en-CA" dirty="0" smtClean="0"/>
              <a:t>to </a:t>
            </a:r>
            <a:r>
              <a:rPr lang="en-CA" dirty="0" smtClean="0">
                <a:latin typeface="Consolas" panose="020B0609020204030204" pitchFamily="49" charset="0"/>
                <a:cs typeface="Consolas" panose="020B0609020204030204" pitchFamily="49" charset="0"/>
              </a:rPr>
              <a:t>std::cout</a:t>
            </a:r>
          </a:p>
          <a:p>
            <a:pPr lvl="1"/>
            <a:r>
              <a:rPr lang="en-CA" dirty="0" smtClean="0"/>
              <a:t>More on this later when we get to object-oriented programming</a:t>
            </a:r>
          </a:p>
          <a:p>
            <a:pPr marL="457200" lvl="1" indent="0">
              <a:buNone/>
            </a:pPr>
            <a:r>
              <a:rPr lang="en-CA" dirty="0" smtClean="0"/>
              <a:t> </a:t>
            </a:r>
          </a:p>
          <a:p>
            <a:r>
              <a:rPr lang="en-CA" dirty="0" smtClean="0"/>
              <a:t>Recall that the compiler interprets </a:t>
            </a:r>
            <a:r>
              <a:rPr lang="en-CA" dirty="0" smtClean="0">
                <a:latin typeface="Consolas" panose="020B0609020204030204" pitchFamily="49" charset="0"/>
                <a:cs typeface="Consolas" panose="020B0609020204030204" pitchFamily="49" charset="0"/>
              </a:rPr>
              <a:t>3+4+5+6</a:t>
            </a:r>
            <a:r>
              <a:rPr lang="en-CA" dirty="0" smtClean="0"/>
              <a:t> as </a:t>
            </a:r>
            <a:r>
              <a:rPr lang="en-CA" dirty="0" smtClean="0">
                <a:latin typeface="Consolas" panose="020B0609020204030204" pitchFamily="49" charset="0"/>
                <a:cs typeface="Consolas" panose="020B0609020204030204" pitchFamily="49" charset="0"/>
              </a:rPr>
              <a:t>((3+4)+5)+</a:t>
            </a:r>
            <a:r>
              <a:rPr lang="en-CA" dirty="0">
                <a:latin typeface="Consolas" panose="020B0609020204030204" pitchFamily="49" charset="0"/>
                <a:cs typeface="Consolas" panose="020B0609020204030204" pitchFamily="49" charset="0"/>
              </a:rPr>
              <a:t>6</a:t>
            </a:r>
            <a:endParaRPr lang="en-CA" dirty="0" smtClean="0"/>
          </a:p>
          <a:p>
            <a:pPr lvl="1"/>
            <a:r>
              <a:rPr lang="en-CA" dirty="0" smtClean="0"/>
              <a:t>What happens if we write the following?</a:t>
            </a:r>
          </a:p>
          <a:p>
            <a:pPr marL="0" lvl="0" indent="0">
              <a:buNone/>
            </a:pPr>
            <a:r>
              <a:rPr lang="en-CA" dirty="0" smtClean="0">
                <a:solidFill>
                  <a:prstClr val="black"/>
                </a:solidFill>
                <a:latin typeface="Consolas" panose="020B0609020204030204" pitchFamily="49" charset="0"/>
                <a:cs typeface="Consolas" panose="020B0609020204030204" pitchFamily="49" charset="0"/>
              </a:rPr>
              <a:t>		std</a:t>
            </a:r>
            <a:r>
              <a:rPr lang="en-CA" dirty="0">
                <a:solidFill>
                  <a:prstClr val="black"/>
                </a:solidFill>
                <a:latin typeface="Consolas" panose="020B0609020204030204" pitchFamily="49" charset="0"/>
                <a:cs typeface="Consolas" panose="020B0609020204030204" pitchFamily="49" charset="0"/>
              </a:rPr>
              <a:t>::cout &lt;&lt; </a:t>
            </a:r>
            <a:r>
              <a:rPr lang="en-CA" dirty="0" smtClean="0">
                <a:solidFill>
                  <a:prstClr val="black"/>
                </a:solidFill>
                <a:latin typeface="Consolas" panose="020B0609020204030204" pitchFamily="49" charset="0"/>
                <a:cs typeface="Consolas" panose="020B0609020204030204" pitchFamily="49" charset="0"/>
              </a:rPr>
              <a:t>3 &lt;&lt; 4 &lt;&lt; 5 &lt;&lt; 6;</a:t>
            </a:r>
            <a:endParaRPr lang="en-CA" dirty="0">
              <a:solidFill>
                <a:prstClr val="black"/>
              </a:solidFill>
            </a:endParaRPr>
          </a:p>
        </p:txBody>
      </p:sp>
    </p:spTree>
    <p:extLst>
      <p:ext uri="{BB962C8B-B14F-4D97-AF65-F5344CB8AC3E}">
        <p14:creationId xmlns:p14="http://schemas.microsoft.com/office/powerpoint/2010/main" val="39477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Console output</a:t>
            </a:r>
          </a:p>
        </p:txBody>
      </p:sp>
      <p:sp>
        <p:nvSpPr>
          <p:cNvPr id="3" name="Content Placeholder 2"/>
          <p:cNvSpPr>
            <a:spLocks noGrp="1"/>
          </p:cNvSpPr>
          <p:nvPr>
            <p:ph idx="1"/>
          </p:nvPr>
        </p:nvSpPr>
        <p:spPr/>
        <p:txBody>
          <a:bodyPr/>
          <a:lstStyle/>
          <a:p>
            <a:r>
              <a:rPr lang="en-CA" dirty="0" smtClean="0"/>
              <a:t>The compiler sees</a:t>
            </a:r>
          </a:p>
          <a:p>
            <a:pPr marL="0" lvl="0" indent="0">
              <a:buNone/>
            </a:pPr>
            <a:r>
              <a:rPr lang="en-CA" dirty="0" smtClean="0">
                <a:solidFill>
                  <a:prstClr val="black"/>
                </a:solidFill>
                <a:latin typeface="Consolas" panose="020B0609020204030204" pitchFamily="49" charset="0"/>
                <a:cs typeface="Consolas" panose="020B0609020204030204" pitchFamily="49" charset="0"/>
              </a:rPr>
              <a:t>		2 + 3 + 4 + 5;</a:t>
            </a:r>
          </a:p>
          <a:p>
            <a:pPr marL="0" lvl="0" indent="0">
              <a:buNone/>
            </a:pPr>
            <a:r>
              <a:rPr lang="en-CA" dirty="0" smtClean="0"/>
              <a:t>      and interprets it as</a:t>
            </a:r>
          </a:p>
          <a:p>
            <a:pPr marL="0"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((2 + 3) + 4) + 5;</a:t>
            </a:r>
            <a:endParaRPr lang="en-CA" dirty="0">
              <a:solidFill>
                <a:prstClr val="black"/>
              </a:solidFill>
              <a:latin typeface="Consolas" panose="020B0609020204030204" pitchFamily="49" charset="0"/>
              <a:cs typeface="Consolas" panose="020B0609020204030204" pitchFamily="49" charset="0"/>
            </a:endParaRPr>
          </a:p>
          <a:p>
            <a:endParaRPr lang="en-CA" dirty="0" smtClean="0"/>
          </a:p>
          <a:p>
            <a:r>
              <a:rPr lang="en-CA" dirty="0" smtClean="0"/>
              <a:t>Similarly, the </a:t>
            </a:r>
            <a:r>
              <a:rPr lang="en-CA" dirty="0"/>
              <a:t>compiler sees</a:t>
            </a:r>
          </a:p>
          <a:p>
            <a:pPr marL="0" lvl="0" indent="0">
              <a:buNone/>
            </a:pPr>
            <a:r>
              <a:rPr lang="en-CA" dirty="0">
                <a:solidFill>
                  <a:prstClr val="black"/>
                </a:solidFill>
                <a:latin typeface="Consolas" panose="020B0609020204030204" pitchFamily="49" charset="0"/>
                <a:cs typeface="Consolas" panose="020B0609020204030204" pitchFamily="49" charset="0"/>
              </a:rPr>
              <a:t>		std::cout &lt;&lt; 3 &lt;&lt; 4 &lt;&lt; 5;</a:t>
            </a:r>
          </a:p>
          <a:p>
            <a:pPr marL="0" lvl="0" indent="0">
              <a:buNone/>
            </a:pPr>
            <a:r>
              <a:rPr lang="en-CA" dirty="0" smtClean="0"/>
              <a:t>      </a:t>
            </a:r>
            <a:r>
              <a:rPr lang="en-CA" dirty="0"/>
              <a:t>and interprets it as</a:t>
            </a:r>
          </a:p>
          <a:p>
            <a:pPr marL="0" indent="0">
              <a:buNone/>
            </a:pPr>
            <a:r>
              <a:rPr lang="en-CA" dirty="0">
                <a:solidFill>
                  <a:prstClr val="black"/>
                </a:solidFill>
                <a:latin typeface="Consolas" panose="020B0609020204030204" pitchFamily="49" charset="0"/>
                <a:cs typeface="Consolas" panose="020B0609020204030204" pitchFamily="49" charset="0"/>
              </a:rPr>
              <a:t>		((std::cout &lt;&lt; 3) &lt;&lt; 4) &lt;&lt; 5;</a:t>
            </a:r>
          </a:p>
          <a:p>
            <a:pPr marL="0" lvl="0" indent="0">
              <a:buNone/>
            </a:pPr>
            <a:endParaRPr lang="en-CA" dirty="0">
              <a:solidFill>
                <a:prstClr val="black"/>
              </a:solidFill>
            </a:endParaRPr>
          </a:p>
        </p:txBody>
      </p:sp>
    </p:spTree>
    <p:extLst>
      <p:ext uri="{BB962C8B-B14F-4D97-AF65-F5344CB8AC3E}">
        <p14:creationId xmlns:p14="http://schemas.microsoft.com/office/powerpoint/2010/main" val="674451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Console output</a:t>
            </a:r>
          </a:p>
        </p:txBody>
      </p:sp>
      <p:sp>
        <p:nvSpPr>
          <p:cNvPr id="3" name="Content Placeholder 2"/>
          <p:cNvSpPr>
            <a:spLocks noGrp="1"/>
          </p:cNvSpPr>
          <p:nvPr>
            <p:ph idx="1"/>
          </p:nvPr>
        </p:nvSpPr>
        <p:spPr/>
        <p:txBody>
          <a:bodyPr>
            <a:normAutofit lnSpcReduction="10000"/>
          </a:bodyPr>
          <a:lstStyle/>
          <a:p>
            <a:r>
              <a:rPr lang="en-CA" dirty="0" smtClean="0">
                <a:solidFill>
                  <a:prstClr val="black"/>
                </a:solidFill>
              </a:rPr>
              <a:t>We start with:</a:t>
            </a:r>
            <a:endParaRPr lang="en-CA" dirty="0" smtClean="0">
              <a:solidFill>
                <a:prstClr val="black"/>
              </a:solidFill>
              <a:latin typeface="Consolas" panose="020B0609020204030204" pitchFamily="49" charset="0"/>
              <a:cs typeface="Consolas" panose="020B0609020204030204" pitchFamily="49" charset="0"/>
            </a:endParaRPr>
          </a:p>
          <a:p>
            <a:pPr marL="0"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a:t>
            </a:r>
            <a:r>
              <a:rPr lang="en-CA" dirty="0" smtClean="0">
                <a:solidFill>
                  <a:srgbClr val="FF0000"/>
                </a:solidFill>
                <a:latin typeface="Consolas" panose="020B0609020204030204" pitchFamily="49" charset="0"/>
                <a:cs typeface="Consolas" panose="020B0609020204030204" pitchFamily="49" charset="0"/>
              </a:rPr>
              <a:t>std</a:t>
            </a:r>
            <a:r>
              <a:rPr lang="en-CA" dirty="0">
                <a:solidFill>
                  <a:srgbClr val="FF0000"/>
                </a:solidFill>
                <a:latin typeface="Consolas" panose="020B0609020204030204" pitchFamily="49" charset="0"/>
                <a:cs typeface="Consolas" panose="020B0609020204030204" pitchFamily="49" charset="0"/>
              </a:rPr>
              <a:t>::cout &lt;&lt; </a:t>
            </a:r>
            <a:r>
              <a:rPr lang="en-CA" dirty="0" smtClean="0">
                <a:solidFill>
                  <a:srgbClr val="FF0000"/>
                </a:solidFill>
                <a:latin typeface="Consolas" panose="020B0609020204030204" pitchFamily="49" charset="0"/>
                <a:cs typeface="Consolas" panose="020B0609020204030204" pitchFamily="49" charset="0"/>
              </a:rPr>
              <a:t>3</a:t>
            </a:r>
            <a:r>
              <a:rPr lang="en-CA" dirty="0" smtClean="0">
                <a:solidFill>
                  <a:prstClr val="black"/>
                </a:solidFill>
                <a:latin typeface="Consolas" panose="020B0609020204030204" pitchFamily="49" charset="0"/>
                <a:cs typeface="Consolas" panose="020B0609020204030204" pitchFamily="49" charset="0"/>
              </a:rPr>
              <a:t>) </a:t>
            </a:r>
            <a:r>
              <a:rPr lang="en-CA" dirty="0">
                <a:solidFill>
                  <a:prstClr val="black"/>
                </a:solidFill>
                <a:latin typeface="Consolas" panose="020B0609020204030204" pitchFamily="49" charset="0"/>
                <a:cs typeface="Consolas" panose="020B0609020204030204" pitchFamily="49" charset="0"/>
              </a:rPr>
              <a:t>&lt;&lt; </a:t>
            </a:r>
            <a:r>
              <a:rPr lang="en-CA" dirty="0" smtClean="0">
                <a:solidFill>
                  <a:prstClr val="black"/>
                </a:solidFill>
                <a:latin typeface="Consolas" panose="020B0609020204030204" pitchFamily="49" charset="0"/>
                <a:cs typeface="Consolas" panose="020B0609020204030204" pitchFamily="49" charset="0"/>
              </a:rPr>
              <a:t>4) </a:t>
            </a:r>
            <a:r>
              <a:rPr lang="en-CA" dirty="0">
                <a:solidFill>
                  <a:prstClr val="black"/>
                </a:solidFill>
                <a:latin typeface="Consolas" panose="020B0609020204030204" pitchFamily="49" charset="0"/>
                <a:cs typeface="Consolas" panose="020B0609020204030204" pitchFamily="49" charset="0"/>
              </a:rPr>
              <a:t>&lt;&lt; </a:t>
            </a:r>
            <a:r>
              <a:rPr lang="en-CA" dirty="0" smtClean="0">
                <a:solidFill>
                  <a:prstClr val="black"/>
                </a:solidFill>
                <a:latin typeface="Consolas" panose="020B0609020204030204" pitchFamily="49" charset="0"/>
                <a:cs typeface="Consolas" panose="020B0609020204030204" pitchFamily="49" charset="0"/>
              </a:rPr>
              <a:t>5;</a:t>
            </a:r>
            <a:endParaRPr lang="en-CA" dirty="0">
              <a:solidFill>
                <a:prstClr val="black"/>
              </a:solidFill>
              <a:latin typeface="Consolas" panose="020B0609020204030204" pitchFamily="49" charset="0"/>
              <a:cs typeface="Consolas" panose="020B0609020204030204" pitchFamily="49" charset="0"/>
            </a:endParaRPr>
          </a:p>
          <a:p>
            <a:endParaRPr lang="en-CA" dirty="0" smtClean="0">
              <a:solidFill>
                <a:prstClr val="black"/>
              </a:solidFill>
            </a:endParaRPr>
          </a:p>
          <a:p>
            <a:r>
              <a:rPr lang="en-CA" dirty="0" smtClean="0">
                <a:solidFill>
                  <a:prstClr val="black"/>
                </a:solidFill>
              </a:rPr>
              <a:t>Here, the appropriate routines for printing the integer </a:t>
            </a:r>
            <a:r>
              <a:rPr lang="en-CA" dirty="0" smtClean="0">
                <a:solidFill>
                  <a:prstClr val="black"/>
                </a:solidFill>
                <a:latin typeface="Times New Roman" panose="02020603050405020304" pitchFamily="18" charset="0"/>
                <a:cs typeface="Times New Roman" panose="02020603050405020304" pitchFamily="18" charset="0"/>
              </a:rPr>
              <a:t>3</a:t>
            </a:r>
            <a:r>
              <a:rPr lang="en-CA" dirty="0" smtClean="0">
                <a:solidFill>
                  <a:prstClr val="black"/>
                </a:solidFill>
              </a:rPr>
              <a:t> are called, and a reference to </a:t>
            </a:r>
            <a:r>
              <a:rPr lang="en-CA" dirty="0">
                <a:solidFill>
                  <a:srgbClr val="FF0000"/>
                </a:solidFill>
                <a:latin typeface="Consolas" panose="020B0609020204030204" pitchFamily="49" charset="0"/>
                <a:cs typeface="Consolas" panose="020B0609020204030204" pitchFamily="49" charset="0"/>
              </a:rPr>
              <a:t>std::</a:t>
            </a:r>
            <a:r>
              <a:rPr lang="en-CA" dirty="0" smtClean="0">
                <a:solidFill>
                  <a:srgbClr val="FF0000"/>
                </a:solidFill>
                <a:latin typeface="Consolas" panose="020B0609020204030204" pitchFamily="49" charset="0"/>
                <a:cs typeface="Consolas" panose="020B0609020204030204" pitchFamily="49" charset="0"/>
              </a:rPr>
              <a:t>cout</a:t>
            </a:r>
            <a:r>
              <a:rPr lang="en-CA" dirty="0" smtClean="0">
                <a:solidFill>
                  <a:prstClr val="black"/>
                </a:solidFill>
              </a:rPr>
              <a:t> is returned:</a:t>
            </a:r>
          </a:p>
          <a:p>
            <a:pPr marL="0"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std</a:t>
            </a:r>
            <a:r>
              <a:rPr lang="en-CA" dirty="0">
                <a:solidFill>
                  <a:srgbClr val="FF0000"/>
                </a:solidFill>
                <a:latin typeface="Consolas" panose="020B0609020204030204" pitchFamily="49" charset="0"/>
                <a:cs typeface="Consolas" panose="020B0609020204030204" pitchFamily="49" charset="0"/>
              </a:rPr>
              <a:t>::cout </a:t>
            </a:r>
            <a:r>
              <a:rPr lang="en-CA" dirty="0" smtClean="0">
                <a:solidFill>
                  <a:srgbClr val="FF0000"/>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r>
              <a:rPr lang="en-CA" dirty="0">
                <a:solidFill>
                  <a:prstClr val="black"/>
                </a:solidFill>
                <a:latin typeface="Consolas" panose="020B0609020204030204" pitchFamily="49" charset="0"/>
                <a:cs typeface="Consolas" panose="020B0609020204030204" pitchFamily="49" charset="0"/>
              </a:rPr>
              <a:t>&lt;&lt; 4) &lt;&lt; </a:t>
            </a:r>
            <a:r>
              <a:rPr lang="en-CA" dirty="0" smtClean="0">
                <a:solidFill>
                  <a:prstClr val="black"/>
                </a:solidFill>
                <a:latin typeface="Consolas" panose="020B0609020204030204" pitchFamily="49" charset="0"/>
                <a:cs typeface="Consolas" panose="020B0609020204030204" pitchFamily="49" charset="0"/>
              </a:rPr>
              <a:t>5;</a:t>
            </a:r>
            <a:endParaRPr lang="en-CA" dirty="0">
              <a:solidFill>
                <a:prstClr val="black"/>
              </a:solidFill>
              <a:latin typeface="Consolas" panose="020B0609020204030204" pitchFamily="49" charset="0"/>
              <a:cs typeface="Consolas" panose="020B0609020204030204" pitchFamily="49" charset="0"/>
            </a:endParaRPr>
          </a:p>
          <a:p>
            <a:endParaRPr lang="en-CA" dirty="0" smtClean="0">
              <a:solidFill>
                <a:prstClr val="black"/>
              </a:solidFill>
            </a:endParaRPr>
          </a:p>
          <a:p>
            <a:r>
              <a:rPr lang="en-CA" dirty="0" smtClean="0">
                <a:solidFill>
                  <a:prstClr val="black"/>
                </a:solidFill>
              </a:rPr>
              <a:t>Next, </a:t>
            </a:r>
            <a:r>
              <a:rPr lang="en-CA" dirty="0">
                <a:solidFill>
                  <a:prstClr val="black"/>
                </a:solidFill>
              </a:rPr>
              <a:t>the appropriate routines for printing the integer </a:t>
            </a:r>
            <a:r>
              <a:rPr lang="en-CA" dirty="0" smtClean="0">
                <a:solidFill>
                  <a:prstClr val="black"/>
                </a:solidFill>
                <a:latin typeface="Times New Roman" panose="02020603050405020304" pitchFamily="18" charset="0"/>
                <a:cs typeface="Times New Roman" panose="02020603050405020304" pitchFamily="18" charset="0"/>
              </a:rPr>
              <a:t>4</a:t>
            </a:r>
            <a:r>
              <a:rPr lang="en-CA" dirty="0" smtClean="0">
                <a:solidFill>
                  <a:prstClr val="black"/>
                </a:solidFill>
              </a:rPr>
              <a:t> </a:t>
            </a:r>
            <a:r>
              <a:rPr lang="en-CA" dirty="0">
                <a:solidFill>
                  <a:prstClr val="black"/>
                </a:solidFill>
              </a:rPr>
              <a:t>are called, and a reference to </a:t>
            </a:r>
            <a:r>
              <a:rPr lang="en-CA" dirty="0">
                <a:solidFill>
                  <a:srgbClr val="FF0000"/>
                </a:solidFill>
                <a:latin typeface="Consolas" panose="020B0609020204030204" pitchFamily="49" charset="0"/>
                <a:cs typeface="Consolas" panose="020B0609020204030204" pitchFamily="49" charset="0"/>
              </a:rPr>
              <a:t>std::cout</a:t>
            </a:r>
            <a:r>
              <a:rPr lang="en-CA" dirty="0">
                <a:solidFill>
                  <a:prstClr val="black"/>
                </a:solidFill>
              </a:rPr>
              <a:t> is returned:</a:t>
            </a:r>
          </a:p>
          <a:p>
            <a:pPr marL="0"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r>
              <a:rPr lang="en-CA" dirty="0">
                <a:solidFill>
                  <a:srgbClr val="FF0000"/>
                </a:solidFill>
                <a:latin typeface="Consolas" panose="020B0609020204030204" pitchFamily="49" charset="0"/>
                <a:cs typeface="Consolas" panose="020B0609020204030204" pitchFamily="49" charset="0"/>
              </a:rPr>
              <a:t>std::cout      </a:t>
            </a: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r>
              <a:rPr lang="en-CA" dirty="0">
                <a:solidFill>
                  <a:prstClr val="black"/>
                </a:solidFill>
                <a:latin typeface="Consolas" panose="020B0609020204030204" pitchFamily="49" charset="0"/>
                <a:cs typeface="Consolas" panose="020B0609020204030204" pitchFamily="49" charset="0"/>
              </a:rPr>
              <a:t>&lt;&lt; </a:t>
            </a:r>
            <a:r>
              <a:rPr lang="en-CA" dirty="0" smtClean="0">
                <a:solidFill>
                  <a:prstClr val="black"/>
                </a:solidFill>
                <a:latin typeface="Consolas" panose="020B0609020204030204" pitchFamily="49" charset="0"/>
                <a:cs typeface="Consolas" panose="020B0609020204030204" pitchFamily="49" charset="0"/>
              </a:rPr>
              <a:t>5;</a:t>
            </a:r>
            <a:endParaRPr lang="en-CA" dirty="0">
              <a:solidFill>
                <a:prstClr val="black"/>
              </a:solidFill>
              <a:latin typeface="Consolas" panose="020B0609020204030204" pitchFamily="49" charset="0"/>
              <a:cs typeface="Consolas" panose="020B0609020204030204" pitchFamily="49" charset="0"/>
            </a:endParaRPr>
          </a:p>
          <a:p>
            <a:pPr marL="0" indent="0">
              <a:buNone/>
            </a:pPr>
            <a:endParaRPr lang="en-CA" dirty="0">
              <a:solidFill>
                <a:prstClr val="black"/>
              </a:solidFill>
            </a:endParaRPr>
          </a:p>
          <a:p>
            <a:r>
              <a:rPr lang="en-CA" dirty="0" smtClean="0">
                <a:solidFill>
                  <a:prstClr val="black"/>
                </a:solidFill>
              </a:rPr>
              <a:t>Again, the appropriate routines for printing the integer 5 are called</a:t>
            </a:r>
          </a:p>
          <a:p>
            <a:pPr lvl="1"/>
            <a:r>
              <a:rPr lang="en-CA" dirty="0" smtClean="0">
                <a:solidFill>
                  <a:prstClr val="black"/>
                </a:solidFill>
              </a:rPr>
              <a:t>The final output is </a:t>
            </a:r>
            <a:r>
              <a:rPr lang="en-CA" dirty="0" smtClean="0">
                <a:solidFill>
                  <a:prstClr val="black"/>
                </a:solidFill>
                <a:latin typeface="Consolas" panose="020B0609020204030204" pitchFamily="49" charset="0"/>
                <a:cs typeface="Consolas" panose="020B0609020204030204" pitchFamily="49" charset="0"/>
              </a:rPr>
              <a:t>345</a:t>
            </a:r>
            <a:endParaRPr lang="en-CA" dirty="0">
              <a:solidFill>
                <a:prstClr val="black"/>
              </a:solidFill>
              <a:latin typeface="Consolas" panose="020B0609020204030204" pitchFamily="49" charset="0"/>
              <a:cs typeface="Consolas" panose="020B0609020204030204" pitchFamily="49" charset="0"/>
            </a:endParaRPr>
          </a:p>
          <a:p>
            <a:pPr marL="0" indent="0">
              <a:buNone/>
            </a:pPr>
            <a:endParaRPr lang="en-CA" dirty="0">
              <a:solidFill>
                <a:prstClr val="black"/>
              </a:solidFill>
            </a:endParaRPr>
          </a:p>
        </p:txBody>
      </p:sp>
    </p:spTree>
    <p:extLst>
      <p:ext uri="{BB962C8B-B14F-4D97-AF65-F5344CB8AC3E}">
        <p14:creationId xmlns:p14="http://schemas.microsoft.com/office/powerpoint/2010/main" val="1399744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62482</TotalTime>
  <Words>423</Words>
  <Application>Microsoft Office PowerPoint</Application>
  <PresentationFormat>On-screen Show (4:3)</PresentationFormat>
  <Paragraphs>158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Consolas</vt:lpstr>
      <vt:lpstr>Constantia</vt:lpstr>
      <vt:lpstr>Georgia</vt:lpstr>
      <vt:lpstr>Times New Roman</vt:lpstr>
      <vt:lpstr>Custom Design</vt:lpstr>
      <vt:lpstr>Console output</vt:lpstr>
      <vt:lpstr>Outline</vt:lpstr>
      <vt:lpstr>Console output</vt:lpstr>
      <vt:lpstr>Console output</vt:lpstr>
      <vt:lpstr>Console output</vt:lpstr>
      <vt:lpstr>Console output</vt:lpstr>
      <vt:lpstr>Console output</vt:lpstr>
      <vt:lpstr>Console output</vt:lpstr>
      <vt:lpstr>Console output</vt:lpstr>
      <vt:lpstr>Console output</vt:lpstr>
      <vt:lpstr>Console output</vt:lpstr>
      <vt:lpstr>Console output</vt:lpstr>
      <vt:lpstr>Other output streams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1273</cp:revision>
  <dcterms:created xsi:type="dcterms:W3CDTF">2009-09-11T23:00:44Z</dcterms:created>
  <dcterms:modified xsi:type="dcterms:W3CDTF">2019-06-06T14:59:25Z</dcterms:modified>
</cp:coreProperties>
</file>